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3"/>
  </p:handoutMasterIdLst>
  <p:sldIdLst>
    <p:sldId id="656" r:id="rId3"/>
    <p:sldId id="605" r:id="rId5"/>
    <p:sldId id="799" r:id="rId6"/>
    <p:sldId id="826" r:id="rId7"/>
    <p:sldId id="924" r:id="rId8"/>
    <p:sldId id="926" r:id="rId9"/>
    <p:sldId id="928" r:id="rId10"/>
    <p:sldId id="925" r:id="rId11"/>
    <p:sldId id="927" r:id="rId12"/>
    <p:sldId id="835" r:id="rId13"/>
    <p:sldId id="943" r:id="rId14"/>
    <p:sldId id="932" r:id="rId15"/>
    <p:sldId id="933" r:id="rId16"/>
    <p:sldId id="934" r:id="rId17"/>
    <p:sldId id="935" r:id="rId18"/>
    <p:sldId id="936" r:id="rId19"/>
    <p:sldId id="937" r:id="rId20"/>
    <p:sldId id="836" r:id="rId21"/>
    <p:sldId id="938" r:id="rId22"/>
    <p:sldId id="929" r:id="rId23"/>
    <p:sldId id="862" r:id="rId24"/>
    <p:sldId id="940" r:id="rId25"/>
    <p:sldId id="942" r:id="rId26"/>
    <p:sldId id="939" r:id="rId27"/>
    <p:sldId id="941" r:id="rId28"/>
    <p:sldId id="919" r:id="rId29"/>
    <p:sldId id="920" r:id="rId30"/>
    <p:sldId id="944" r:id="rId31"/>
    <p:sldId id="950" r:id="rId32"/>
  </p:sldIdLst>
  <p:sldSz cx="9144000" cy="5143500" type="screen16x9"/>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4C24"/>
    <a:srgbClr val="E63107"/>
    <a:srgbClr val="1B228A"/>
    <a:srgbClr val="2A56DB"/>
    <a:srgbClr val="0000CC"/>
    <a:srgbClr val="006600"/>
    <a:srgbClr val="0091CA"/>
    <a:srgbClr val="FF9900"/>
    <a:srgbClr val="003300"/>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00" autoAdjust="0"/>
    <p:restoredTop sz="94364" autoAdjust="0"/>
  </p:normalViewPr>
  <p:slideViewPr>
    <p:cSldViewPr>
      <p:cViewPr varScale="1">
        <p:scale>
          <a:sx n="155" d="100"/>
          <a:sy n="155" d="100"/>
        </p:scale>
        <p:origin x="384" y="184"/>
      </p:cViewPr>
      <p:guideLst>
        <p:guide orient="horz" pos="2066"/>
        <p:guide pos="2859"/>
        <p:guide orient="horz" pos="1772"/>
      </p:guideLst>
    </p:cSldViewPr>
  </p:slideViewPr>
  <p:notesTextViewPr>
    <p:cViewPr>
      <p:scale>
        <a:sx n="3" d="2"/>
        <a:sy n="3" d="2"/>
      </p:scale>
      <p:origin x="0" y="0"/>
    </p:cViewPr>
  </p:notesTextViewPr>
  <p:sorterViewPr>
    <p:cViewPr>
      <p:scale>
        <a:sx n="100" d="100"/>
        <a:sy n="100" d="100"/>
      </p:scale>
      <p:origin x="0" y="0"/>
    </p:cViewPr>
  </p:sorterViewPr>
  <p:notesViewPr>
    <p:cSldViewPr>
      <p:cViewPr varScale="1">
        <p:scale>
          <a:sx n="88" d="100"/>
          <a:sy n="88" d="100"/>
        </p:scale>
        <p:origin x="3822" y="102"/>
      </p:cViewPr>
      <p:guideLst>
        <p:guide orient="horz" pos="3150"/>
        <p:guide pos="2144"/>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8F4DCA-3177-4375-A53D-C33BDF2D97C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B70F7D-486B-488E-8EBC-4D52E95A37C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DE3B9F-8426-4C0A-B4B6-F9877F22AD2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3DBA66-0B01-47E8-A365-7C30D6EBFF2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F53203B-4AED-4592-8F7A-912472EFF70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53203B-4AED-4592-8F7A-912472EFF70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53203B-4AED-4592-8F7A-912472EFF70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53203B-4AED-4592-8F7A-912472EFF70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3DBA66-0B01-47E8-A365-7C30D6EBFF2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53203B-4AED-4592-8F7A-912472EFF70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53203B-4AED-4592-8F7A-912472EFF70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t>现在这个时代又是一个追求速度追求高效的时代，因为相同的产品或者类似的产品提前上线往往可以早点占领市场赢得先机。</a:t>
            </a:r>
            <a:r>
              <a:rPr lang="en-US" altLang="zh-CN" sz="1200" dirty="0"/>
              <a:t>Python</a:t>
            </a:r>
            <a:r>
              <a:rPr lang="zh-CN" altLang="en-US" sz="1200" dirty="0"/>
              <a:t>就业方向的救生衣。</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0B3DBA66-0B01-47E8-A365-7C30D6EBFF2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t>现在这个时代又是一个追求速度追求高效的时代，因为相同的产品或者类似的产品提前上线往往可以早点占领市场赢得先机。</a:t>
            </a:r>
            <a:r>
              <a:rPr lang="en-US" altLang="zh-CN" sz="1200" dirty="0"/>
              <a:t>Python</a:t>
            </a:r>
            <a:r>
              <a:rPr lang="zh-CN" altLang="en-US" sz="1200" dirty="0"/>
              <a:t>就业方向的救生衣。</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0B3DBA66-0B01-47E8-A365-7C30D6EBFF2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t>现在这个时代又是一个追求速度追求高效的时代，因为相同的产品或者类似的产品提前上线往往可以早点占领市场赢得先机。</a:t>
            </a:r>
            <a:r>
              <a:rPr lang="en-US" altLang="zh-CN" sz="1200" dirty="0"/>
              <a:t>Python</a:t>
            </a:r>
            <a:r>
              <a:rPr lang="zh-CN" altLang="en-US" sz="1200" dirty="0"/>
              <a:t>就业方向的救生衣。</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0B3DBA66-0B01-47E8-A365-7C30D6EBFF2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t>现在这个时代又是一个追求速度追求高效的时代，因为相同的产品或者类似的产品提前上线往往可以早点占领市场赢得先机。</a:t>
            </a:r>
            <a:r>
              <a:rPr lang="en-US" altLang="zh-CN" sz="1200" dirty="0"/>
              <a:t>Python</a:t>
            </a:r>
            <a:r>
              <a:rPr lang="zh-CN" altLang="en-US" sz="1200" dirty="0"/>
              <a:t>就业方向的救生衣。</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0B3DBA66-0B01-47E8-A365-7C30D6EBFF2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t>现在这个时代又是一个追求速度追求高效的时代，因为相同的产品或者类似的产品提前上线往往可以早点占领市场赢得先机。</a:t>
            </a:r>
            <a:r>
              <a:rPr lang="en-US" altLang="zh-CN" sz="1200" dirty="0"/>
              <a:t>Python</a:t>
            </a:r>
            <a:r>
              <a:rPr lang="zh-CN" altLang="en-US" sz="1200" dirty="0"/>
              <a:t>就业方向的救生衣。</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0B3DBA66-0B01-47E8-A365-7C30D6EBFF2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t>现在这个时代又是一个追求速度追求高效的时代，因为相同的产品或者类似的产品提前上线往往可以早点占领市场赢得先机。</a:t>
            </a:r>
            <a:r>
              <a:rPr lang="en-US" altLang="zh-CN" sz="1200" dirty="0"/>
              <a:t>Python</a:t>
            </a:r>
            <a:r>
              <a:rPr lang="zh-CN" altLang="en-US" sz="1200" dirty="0"/>
              <a:t>就业方向的救生衣。</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0B3DBA66-0B01-47E8-A365-7C30D6EBFF2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28650" y="4767263"/>
            <a:ext cx="2057400" cy="273844"/>
          </a:xfrm>
          <a:prstGeom prst="rect">
            <a:avLst/>
          </a:prstGeom>
        </p:spPr>
        <p:txBody>
          <a:bodyPr/>
          <a:lstStyle/>
          <a:p>
            <a:fld id="{08790B8C-0CA8-4215-8460-8C9C9460EAB5}" type="datetimeFigureOut">
              <a:rPr lang="zh-CN" altLang="en-US" smtClean="0"/>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p>
            <a:endParaRPr lang="zh-CN" altLang="en-US"/>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22000" b="-1"/>
          <a:stretch>
            <a:fillRect/>
          </a:stretch>
        </p:blipFill>
        <p:spPr>
          <a:xfrm>
            <a:off x="0" y="1"/>
            <a:ext cx="9144000" cy="5143500"/>
          </a:xfrm>
          <a:prstGeom prst="rect">
            <a:avLst/>
          </a:prstGeom>
        </p:spPr>
      </p:pic>
      <p:sp>
        <p:nvSpPr>
          <p:cNvPr id="8" name="标题 1"/>
          <p:cNvSpPr>
            <a:spLocks noGrp="1"/>
          </p:cNvSpPr>
          <p:nvPr>
            <p:ph type="title"/>
          </p:nvPr>
        </p:nvSpPr>
        <p:spPr>
          <a:xfrm>
            <a:off x="629562" y="1491232"/>
            <a:ext cx="7758861" cy="857250"/>
          </a:xfrm>
        </p:spPr>
        <p:txBody>
          <a:bodyPr>
            <a:normAutofit/>
          </a:bodyPr>
          <a:lstStyle>
            <a:lvl1pPr algn="l">
              <a:defRPr sz="4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0" name="文本占位符 9"/>
          <p:cNvSpPr>
            <a:spLocks noGrp="1"/>
          </p:cNvSpPr>
          <p:nvPr>
            <p:ph type="body" sz="quarter" idx="14"/>
          </p:nvPr>
        </p:nvSpPr>
        <p:spPr>
          <a:xfrm>
            <a:off x="3923928" y="2690614"/>
            <a:ext cx="4464495" cy="457200"/>
          </a:xfrm>
        </p:spPr>
        <p:txBody>
          <a:bodyPr>
            <a:noAutofit/>
          </a:bodyPr>
          <a:lstStyle>
            <a:lvl1pPr marL="0" indent="0" algn="r">
              <a:buNone/>
              <a:defRPr sz="2800" b="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lvl="0"/>
            <a:r>
              <a:rPr lang="zh-CN" altLang="en-US" dirty="0"/>
              <a:t>单击此处编辑母版文本样式</a:t>
            </a:r>
            <a:endParaRPr lang="zh-CN" altLang="en-US" dirty="0"/>
          </a:p>
        </p:txBody>
      </p:sp>
      <p:cxnSp>
        <p:nvCxnSpPr>
          <p:cNvPr id="11" name="直接连接符 10"/>
          <p:cNvCxnSpPr/>
          <p:nvPr userDrawn="1"/>
        </p:nvCxnSpPr>
        <p:spPr>
          <a:xfrm>
            <a:off x="629562" y="2427734"/>
            <a:ext cx="7758862" cy="0"/>
          </a:xfrm>
          <a:prstGeom prst="line">
            <a:avLst/>
          </a:prstGeom>
          <a:ln w="44450">
            <a:solidFill>
              <a:schemeClr val="accent6">
                <a:lumMod val="20000"/>
                <a:lumOff val="8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91882" y="411512"/>
            <a:ext cx="1371661" cy="576000"/>
          </a:xfrm>
          <a:prstGeom prst="rect">
            <a:avLst/>
          </a:prstGeom>
        </p:spPr>
      </p:pic>
      <p:cxnSp>
        <p:nvCxnSpPr>
          <p:cNvPr id="13" name="直接连接符 12"/>
          <p:cNvCxnSpPr/>
          <p:nvPr userDrawn="1"/>
        </p:nvCxnSpPr>
        <p:spPr>
          <a:xfrm flipH="1">
            <a:off x="5002306" y="447512"/>
            <a:ext cx="1742" cy="504000"/>
          </a:xfrm>
          <a:prstGeom prst="line">
            <a:avLst/>
          </a:prstGeom>
          <a:ln w="31750" cmpd="sng">
            <a:solidFill>
              <a:schemeClr val="bg1"/>
            </a:solidFill>
            <a:prstDash val="dash"/>
          </a:ln>
          <a:scene3d>
            <a:camera prst="orthographicFront"/>
            <a:lightRig rig="threePt" dir="t"/>
          </a:scene3d>
          <a:sp3d>
            <a:bevelT w="114300" prst="artDeco"/>
          </a:sp3d>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userDrawn="1"/>
        </p:nvPicPr>
        <p:blipFill>
          <a:blip r:embed="rId4" cstate="print">
            <a:clrChange>
              <a:clrFrom>
                <a:srgbClr val="87C1EA"/>
              </a:clrFrom>
              <a:clrTo>
                <a:srgbClr val="87C1EA">
                  <a:alpha val="0"/>
                </a:srgbClr>
              </a:clrTo>
            </a:clrChange>
            <a:extLst>
              <a:ext uri="{28A0092B-C50C-407E-A947-70E740481C1C}">
                <a14:useLocalDpi xmlns:a14="http://schemas.microsoft.com/office/drawing/2010/main" val="0"/>
              </a:ext>
            </a:extLst>
          </a:blip>
          <a:stretch>
            <a:fillRect/>
          </a:stretch>
        </p:blipFill>
        <p:spPr>
          <a:xfrm>
            <a:off x="5220320" y="443099"/>
            <a:ext cx="504000" cy="50365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amp;大纲">
    <p:spTree>
      <p:nvGrpSpPr>
        <p:cNvPr id="1" name=""/>
        <p:cNvGrpSpPr/>
        <p:nvPr/>
      </p:nvGrpSpPr>
      <p:grpSpPr>
        <a:xfrm>
          <a:off x="0" y="0"/>
          <a:ext cx="0" cy="0"/>
          <a:chOff x="0" y="0"/>
          <a:chExt cx="0" cy="0"/>
        </a:xfrm>
      </p:grpSpPr>
      <p:pic>
        <p:nvPicPr>
          <p:cNvPr id="12" name="图片 11"/>
          <p:cNvPicPr>
            <a:picLocks noChangeAspect="1"/>
          </p:cNvPicPr>
          <p:nvPr userDrawn="1"/>
        </p:nvPicPr>
        <p:blipFill rotWithShape="1">
          <a:blip r:embed="rId2" cstate="print">
            <a:extLst>
              <a:ext uri="{28A0092B-C50C-407E-A947-70E740481C1C}">
                <a14:useLocalDpi xmlns:a14="http://schemas.microsoft.com/office/drawing/2010/main" val="0"/>
              </a:ext>
            </a:extLst>
          </a:blip>
          <a:srcRect t="22000" b="-1"/>
          <a:stretch>
            <a:fillRect/>
          </a:stretch>
        </p:blipFill>
        <p:spPr>
          <a:xfrm>
            <a:off x="0" y="1"/>
            <a:ext cx="9144000" cy="5143500"/>
          </a:xfrm>
          <a:prstGeom prst="rect">
            <a:avLst/>
          </a:prstGeom>
        </p:spPr>
      </p:pic>
      <p:pic>
        <p:nvPicPr>
          <p:cNvPr id="16" name="图片 15"/>
          <p:cNvPicPr>
            <a:picLocks noChangeAspect="1"/>
          </p:cNvPicPr>
          <p:nvPr userDrawn="1"/>
        </p:nvPicPr>
        <p:blipFill>
          <a:blip r:embed="rId3"/>
          <a:stretch>
            <a:fillRect/>
          </a:stretch>
        </p:blipFill>
        <p:spPr>
          <a:xfrm>
            <a:off x="1475656" y="1347614"/>
            <a:ext cx="6624736" cy="3024000"/>
          </a:xfrm>
          <a:prstGeom prst="rect">
            <a:avLst/>
          </a:prstGeom>
          <a:ln>
            <a:noFill/>
          </a:ln>
          <a:effectLst>
            <a:softEdge rad="112500"/>
          </a:effectLst>
        </p:spPr>
      </p:pic>
      <p:cxnSp>
        <p:nvCxnSpPr>
          <p:cNvPr id="10" name="直接连接符 9"/>
          <p:cNvCxnSpPr/>
          <p:nvPr userDrawn="1"/>
        </p:nvCxnSpPr>
        <p:spPr>
          <a:xfrm>
            <a:off x="3801428" y="1347614"/>
            <a:ext cx="0" cy="3024000"/>
          </a:xfrm>
          <a:prstGeom prst="line">
            <a:avLst/>
          </a:prstGeom>
          <a:ln w="47625" cmpd="sng">
            <a:solidFill>
              <a:schemeClr val="accent5">
                <a:lumMod val="40000"/>
                <a:lumOff val="60000"/>
              </a:schemeClr>
            </a:solidFill>
            <a:prstDash val="dash"/>
          </a:ln>
          <a:scene3d>
            <a:camera prst="orthographicFront"/>
            <a:lightRig rig="threePt" dir="t"/>
          </a:scene3d>
          <a:sp3d>
            <a:bevelT w="114300" prst="artDeco"/>
          </a:sp3d>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1835696" y="2081049"/>
            <a:ext cx="1800200" cy="1138773"/>
          </a:xfrm>
          <a:prstGeom prst="rect">
            <a:avLst/>
          </a:prstGeom>
          <a:noFill/>
          <a:ln>
            <a:noFill/>
          </a:ln>
        </p:spPr>
        <p:txBody>
          <a:bodyPr wrap="square" rtlCol="0" anchor="t">
            <a:spAutoFit/>
          </a:bodyPr>
          <a:lstStyle/>
          <a:p>
            <a:pPr algn="ctr"/>
            <a:r>
              <a:rPr lang="zh-CN" altLang="en-US" sz="4800" b="1" dirty="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目  录</a:t>
            </a:r>
            <a:endParaRPr lang="zh-CN" altLang="en-US" sz="4800" b="1" dirty="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algn="ctr"/>
            <a:r>
              <a:rPr lang="en-US" altLang="zh-CN" sz="2000" b="1" dirty="0">
                <a:solidFill>
                  <a:srgbClr val="FFFF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rPr>
              <a:t>CONTENTS</a:t>
            </a:r>
            <a:endParaRPr lang="en-US" altLang="zh-CN" sz="2000" b="1" dirty="0">
              <a:solidFill>
                <a:srgbClr val="FFFF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endParaRPr>
          </a:p>
        </p:txBody>
      </p:sp>
      <p:pic>
        <p:nvPicPr>
          <p:cNvPr id="14" name="图片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91882" y="411512"/>
            <a:ext cx="1371661" cy="576000"/>
          </a:xfrm>
          <a:prstGeom prst="rect">
            <a:avLst/>
          </a:prstGeom>
        </p:spPr>
      </p:pic>
      <p:cxnSp>
        <p:nvCxnSpPr>
          <p:cNvPr id="15" name="直接连接符 14"/>
          <p:cNvCxnSpPr/>
          <p:nvPr userDrawn="1"/>
        </p:nvCxnSpPr>
        <p:spPr>
          <a:xfrm flipH="1">
            <a:off x="5002306" y="447512"/>
            <a:ext cx="1742" cy="504000"/>
          </a:xfrm>
          <a:prstGeom prst="line">
            <a:avLst/>
          </a:prstGeom>
          <a:ln w="31750" cmpd="sng">
            <a:solidFill>
              <a:schemeClr val="bg1"/>
            </a:solidFill>
            <a:prstDash val="dash"/>
          </a:ln>
          <a:scene3d>
            <a:camera prst="orthographicFront"/>
            <a:lightRig rig="threePt" dir="t"/>
          </a:scene3d>
          <a:sp3d>
            <a:bevelT w="114300" prst="artDeco"/>
          </a:sp3d>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5" cstate="print">
            <a:clrChange>
              <a:clrFrom>
                <a:srgbClr val="87C1EA"/>
              </a:clrFrom>
              <a:clrTo>
                <a:srgbClr val="87C1EA">
                  <a:alpha val="0"/>
                </a:srgbClr>
              </a:clrTo>
            </a:clrChange>
            <a:extLst>
              <a:ext uri="{28A0092B-C50C-407E-A947-70E740481C1C}">
                <a14:useLocalDpi xmlns:a14="http://schemas.microsoft.com/office/drawing/2010/main" val="0"/>
              </a:ext>
            </a:extLst>
          </a:blip>
          <a:stretch>
            <a:fillRect/>
          </a:stretch>
        </p:blipFill>
        <p:spPr>
          <a:xfrm>
            <a:off x="5220320" y="443099"/>
            <a:ext cx="504000" cy="50365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16394"/>
          <a:stretch>
            <a:fillRect/>
          </a:stretch>
        </p:blipFill>
        <p:spPr>
          <a:xfrm>
            <a:off x="0" y="0"/>
            <a:ext cx="9147634" cy="5145484"/>
          </a:xfrm>
          <a:prstGeom prst="rect">
            <a:avLst/>
          </a:prstGeom>
        </p:spPr>
      </p:pic>
      <p:cxnSp>
        <p:nvCxnSpPr>
          <p:cNvPr id="7" name="直接连接符 6"/>
          <p:cNvCxnSpPr/>
          <p:nvPr userDrawn="1"/>
        </p:nvCxnSpPr>
        <p:spPr>
          <a:xfrm>
            <a:off x="3801428" y="1347614"/>
            <a:ext cx="0" cy="3024000"/>
          </a:xfrm>
          <a:prstGeom prst="line">
            <a:avLst/>
          </a:prstGeom>
          <a:ln w="47625" cmpd="sng">
            <a:solidFill>
              <a:schemeClr val="accent5">
                <a:lumMod val="40000"/>
                <a:lumOff val="60000"/>
              </a:schemeClr>
            </a:solidFill>
            <a:prstDash val="dash"/>
          </a:ln>
          <a:scene3d>
            <a:camera prst="orthographicFront"/>
            <a:lightRig rig="threePt" dir="t"/>
          </a:scene3d>
          <a:sp3d>
            <a:bevelT w="114300" prst="artDeco"/>
          </a:sp3d>
        </p:spPr>
        <p:style>
          <a:lnRef idx="1">
            <a:schemeClr val="accent1"/>
          </a:lnRef>
          <a:fillRef idx="0">
            <a:schemeClr val="accent1"/>
          </a:fillRef>
          <a:effectRef idx="0">
            <a:schemeClr val="accent1"/>
          </a:effectRef>
          <a:fontRef idx="minor">
            <a:schemeClr val="tx1"/>
          </a:fontRef>
        </p:style>
      </p:cxnSp>
      <p:sp>
        <p:nvSpPr>
          <p:cNvPr id="9" name="标题 1"/>
          <p:cNvSpPr>
            <a:spLocks noGrp="1"/>
          </p:cNvSpPr>
          <p:nvPr>
            <p:ph type="ctrTitle" hasCustomPrompt="1"/>
          </p:nvPr>
        </p:nvSpPr>
        <p:spPr>
          <a:xfrm>
            <a:off x="4018117" y="2427734"/>
            <a:ext cx="4370308" cy="534816"/>
          </a:xfrm>
        </p:spPr>
        <p:txBody>
          <a:bodyPr>
            <a:noAutofit/>
          </a:bodyPr>
          <a:lstStyle>
            <a:lvl1pPr algn="l">
              <a:defRPr sz="3200" b="1">
                <a:solidFill>
                  <a:schemeClr val="tx1">
                    <a:lumMod val="65000"/>
                    <a:lumOff val="35000"/>
                  </a:schemeClr>
                </a:solidFill>
              </a:defRPr>
            </a:lvl1pPr>
          </a:lstStyle>
          <a:p>
            <a:r>
              <a:rPr lang="zh-CN" altLang="en-US" dirty="0"/>
              <a:t>知识点标题</a:t>
            </a:r>
            <a:endParaRPr lang="zh-CN" altLang="en-US" dirty="0"/>
          </a:p>
        </p:txBody>
      </p:sp>
      <p:pic>
        <p:nvPicPr>
          <p:cNvPr id="13" name="图片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91882" y="411512"/>
            <a:ext cx="1371661" cy="576000"/>
          </a:xfrm>
          <a:prstGeom prst="rect">
            <a:avLst/>
          </a:prstGeom>
        </p:spPr>
      </p:pic>
      <p:cxnSp>
        <p:nvCxnSpPr>
          <p:cNvPr id="14" name="直接连接符 13"/>
          <p:cNvCxnSpPr/>
          <p:nvPr userDrawn="1"/>
        </p:nvCxnSpPr>
        <p:spPr>
          <a:xfrm flipH="1">
            <a:off x="5002306" y="447512"/>
            <a:ext cx="1742" cy="504000"/>
          </a:xfrm>
          <a:prstGeom prst="line">
            <a:avLst/>
          </a:prstGeom>
          <a:ln w="31750" cmpd="sng">
            <a:solidFill>
              <a:schemeClr val="bg1"/>
            </a:solidFill>
            <a:prstDash val="dash"/>
          </a:ln>
          <a:scene3d>
            <a:camera prst="orthographicFront"/>
            <a:lightRig rig="threePt" dir="t"/>
          </a:scene3d>
          <a:sp3d>
            <a:bevelT w="114300" prst="artDeco"/>
          </a:sp3d>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4" cstate="print">
            <a:clrChange>
              <a:clrFrom>
                <a:srgbClr val="87C1EA"/>
              </a:clrFrom>
              <a:clrTo>
                <a:srgbClr val="87C1EA">
                  <a:alpha val="0"/>
                </a:srgbClr>
              </a:clrTo>
            </a:clrChange>
            <a:extLst>
              <a:ext uri="{28A0092B-C50C-407E-A947-70E740481C1C}">
                <a14:useLocalDpi xmlns:a14="http://schemas.microsoft.com/office/drawing/2010/main" val="0"/>
              </a:ext>
            </a:extLst>
          </a:blip>
          <a:stretch>
            <a:fillRect/>
          </a:stretch>
        </p:blipFill>
        <p:spPr>
          <a:xfrm>
            <a:off x="5220320" y="443099"/>
            <a:ext cx="504000" cy="50365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821909"/>
            <a:ext cx="8075240" cy="597713"/>
          </a:xfrm>
        </p:spPr>
        <p:txBody>
          <a:bodyPr>
            <a:normAutofit/>
          </a:bodyPr>
          <a:lstStyle>
            <a:lvl1pPr algn="l">
              <a:defRPr sz="30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457200" y="1513279"/>
            <a:ext cx="8075240" cy="3218711"/>
          </a:xfrm>
        </p:spPr>
        <p:txBody>
          <a:bodyPr/>
          <a:lstStyle>
            <a:lvl1pPr>
              <a:defRPr sz="2400">
                <a:latin typeface="微软雅黑" panose="020B0503020204020204" pitchFamily="34" charset="-122"/>
                <a:ea typeface="微软雅黑" panose="020B0503020204020204" pitchFamily="34" charset="-122"/>
              </a:defRPr>
            </a:lvl1pPr>
            <a:lvl2pPr>
              <a:defRPr sz="2000">
                <a:latin typeface="微软雅黑" panose="020B0503020204020204" pitchFamily="34" charset="-122"/>
                <a:ea typeface="微软雅黑" panose="020B0503020204020204" pitchFamily="34" charset="-122"/>
              </a:defRPr>
            </a:lvl2pPr>
            <a:lvl3pPr marL="857250" indent="-171450">
              <a:buSzPct val="75000"/>
              <a:buFont typeface="Wingdings" panose="05000000000000000000" pitchFamily="2" charset="2"/>
              <a:buChar char="ü"/>
              <a:defRPr sz="15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pic>
        <p:nvPicPr>
          <p:cNvPr id="17" name="图片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42624"/>
          </a:xfrm>
          <a:prstGeom prst="rect">
            <a:avLst/>
          </a:prstGeom>
        </p:spPr>
      </p:pic>
      <p:pic>
        <p:nvPicPr>
          <p:cNvPr id="18" name="图片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909210"/>
            <a:ext cx="9144000" cy="234290"/>
          </a:xfrm>
          <a:prstGeom prst="rect">
            <a:avLst/>
          </a:prstGeom>
        </p:spPr>
      </p:pic>
      <p:pic>
        <p:nvPicPr>
          <p:cNvPr id="20" name="图片 1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0020" y="72986"/>
            <a:ext cx="1200203" cy="504000"/>
          </a:xfrm>
          <a:prstGeom prst="rect">
            <a:avLst/>
          </a:prstGeom>
        </p:spPr>
      </p:pic>
      <p:pic>
        <p:nvPicPr>
          <p:cNvPr id="9" name="图片 8"/>
          <p:cNvPicPr>
            <a:picLocks noChangeAspect="1"/>
          </p:cNvPicPr>
          <p:nvPr userDrawn="1"/>
        </p:nvPicPr>
        <p:blipFill>
          <a:blip r:embed="rId5" cstate="print">
            <a:clrChange>
              <a:clrFrom>
                <a:srgbClr val="87C1EA"/>
              </a:clrFrom>
              <a:clrTo>
                <a:srgbClr val="87C1EA">
                  <a:alpha val="0"/>
                </a:srgbClr>
              </a:clrTo>
            </a:clrChange>
            <a:extLst>
              <a:ext uri="{28A0092B-C50C-407E-A947-70E740481C1C}">
                <a14:useLocalDpi xmlns:a14="http://schemas.microsoft.com/office/drawing/2010/main" val="0"/>
              </a:ext>
            </a:extLst>
          </a:blip>
          <a:stretch>
            <a:fillRect/>
          </a:stretch>
        </p:blipFill>
        <p:spPr>
          <a:xfrm>
            <a:off x="8457190" y="63662"/>
            <a:ext cx="504000" cy="50365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t="22000" b="-1"/>
          <a:stretch>
            <a:fillRect/>
          </a:stretch>
        </p:blipFill>
        <p:spPr>
          <a:xfrm>
            <a:off x="0" y="1"/>
            <a:ext cx="9144000" cy="5143500"/>
          </a:xfrm>
          <a:prstGeom prst="rect">
            <a:avLst/>
          </a:prstGeom>
        </p:spPr>
      </p:pic>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91882" y="411512"/>
            <a:ext cx="1371661" cy="576000"/>
          </a:xfrm>
          <a:prstGeom prst="rect">
            <a:avLst/>
          </a:prstGeom>
        </p:spPr>
      </p:pic>
      <p:cxnSp>
        <p:nvCxnSpPr>
          <p:cNvPr id="12" name="直接连接符 11"/>
          <p:cNvCxnSpPr/>
          <p:nvPr userDrawn="1"/>
        </p:nvCxnSpPr>
        <p:spPr>
          <a:xfrm flipH="1">
            <a:off x="5002306" y="447512"/>
            <a:ext cx="1742" cy="504000"/>
          </a:xfrm>
          <a:prstGeom prst="line">
            <a:avLst/>
          </a:prstGeom>
          <a:ln w="31750" cmpd="sng">
            <a:solidFill>
              <a:schemeClr val="bg1"/>
            </a:solidFill>
            <a:prstDash val="dash"/>
          </a:ln>
          <a:scene3d>
            <a:camera prst="orthographicFront"/>
            <a:lightRig rig="threePt" dir="t"/>
          </a:scene3d>
          <a:sp3d>
            <a:bevelT w="114300" prst="artDeco"/>
          </a:sp3d>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4" cstate="print">
            <a:clrChange>
              <a:clrFrom>
                <a:srgbClr val="87C1EA"/>
              </a:clrFrom>
              <a:clrTo>
                <a:srgbClr val="87C1EA">
                  <a:alpha val="0"/>
                </a:srgbClr>
              </a:clrTo>
            </a:clrChange>
            <a:extLst>
              <a:ext uri="{28A0092B-C50C-407E-A947-70E740481C1C}">
                <a14:useLocalDpi xmlns:a14="http://schemas.microsoft.com/office/drawing/2010/main" val="0"/>
              </a:ext>
            </a:extLst>
          </a:blip>
          <a:stretch>
            <a:fillRect/>
          </a:stretch>
        </p:blipFill>
        <p:spPr>
          <a:xfrm>
            <a:off x="5220320" y="443099"/>
            <a:ext cx="504000" cy="50365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42624"/>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909210"/>
            <a:ext cx="9144000" cy="234290"/>
          </a:xfrm>
          <a:prstGeom prst="rect">
            <a:avLst/>
          </a:prstGeom>
        </p:spPr>
      </p:pic>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0020" y="72986"/>
            <a:ext cx="1200203" cy="504000"/>
          </a:xfrm>
          <a:prstGeom prst="rect">
            <a:avLst/>
          </a:prstGeom>
        </p:spPr>
      </p:pic>
      <p:pic>
        <p:nvPicPr>
          <p:cNvPr id="11" name="图片 10"/>
          <p:cNvPicPr>
            <a:picLocks noChangeAspect="1"/>
          </p:cNvPicPr>
          <p:nvPr userDrawn="1"/>
        </p:nvPicPr>
        <p:blipFill>
          <a:blip r:embed="rId5" cstate="print">
            <a:clrChange>
              <a:clrFrom>
                <a:srgbClr val="87C1EA"/>
              </a:clrFrom>
              <a:clrTo>
                <a:srgbClr val="87C1EA">
                  <a:alpha val="0"/>
                </a:srgbClr>
              </a:clrTo>
            </a:clrChange>
            <a:extLst>
              <a:ext uri="{28A0092B-C50C-407E-A947-70E740481C1C}">
                <a14:useLocalDpi xmlns:a14="http://schemas.microsoft.com/office/drawing/2010/main" val="0"/>
              </a:ext>
            </a:extLst>
          </a:blip>
          <a:stretch>
            <a:fillRect/>
          </a:stretch>
        </p:blipFill>
        <p:spPr>
          <a:xfrm>
            <a:off x="8457190" y="63662"/>
            <a:ext cx="504000" cy="50365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8.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4" name="图片 3" descr="tedu_logo.png"/>
          <p:cNvPicPr/>
          <p:nvPr userDrawn="1"/>
        </p:nvPicPr>
        <p:blipFill>
          <a:blip r:embed="rId7" cstate="print">
            <a:extLst>
              <a:ext uri="{28A0092B-C50C-407E-A947-70E740481C1C}">
                <a14:useLocalDpi xmlns:a14="http://schemas.microsoft.com/office/drawing/2010/main" val="0"/>
              </a:ext>
            </a:extLst>
          </a:blip>
          <a:stretch>
            <a:fillRect/>
          </a:stretch>
        </p:blipFill>
        <p:spPr>
          <a:xfrm>
            <a:off x="7526317" y="51118"/>
            <a:ext cx="1438171" cy="64842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ctr" defTabSz="685800" rtl="0" eaLnBrk="1" latinLnBrk="0" hangingPunct="1">
        <a:spcBef>
          <a:spcPct val="0"/>
        </a:spcBef>
        <a:buNone/>
        <a:defRPr sz="33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b="0" kern="1200">
          <a:solidFill>
            <a:schemeClr val="tx1"/>
          </a:solidFill>
          <a:latin typeface="微软雅黑" panose="020B0503020204020204" pitchFamily="34" charset="-122"/>
          <a:ea typeface="微软雅黑" panose="020B0503020204020204" pitchFamily="34" charset="-122"/>
          <a:cs typeface="+mn-cs"/>
        </a:defRPr>
      </a:lvl1pPr>
      <a:lvl2pPr marL="557530" indent="-214630" algn="l" defTabSz="685800" rtl="0" eaLnBrk="1" latinLnBrk="0" hangingPunct="1">
        <a:spcBef>
          <a:spcPct val="20000"/>
        </a:spcBef>
        <a:buFont typeface="Arial" panose="020B0604020202020204" pitchFamily="34" charset="0"/>
        <a:buChar char="–"/>
        <a:defRPr sz="2100" b="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spcBef>
          <a:spcPct val="200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spcBef>
          <a:spcPct val="20000"/>
        </a:spcBef>
        <a:buFont typeface="Arial" panose="020B0604020202020204" pitchFamily="34" charset="0"/>
        <a:buChar char="–"/>
        <a:defRPr sz="1500" b="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spcBef>
          <a:spcPct val="20000"/>
        </a:spcBef>
        <a:buFont typeface="Arial" panose="020B0604020202020204" pitchFamily="34" charset="0"/>
        <a:buChar char="»"/>
        <a:defRPr sz="1500" b="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2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14.GI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0000"/>
            <a:lum/>
          </a:blip>
          <a:srcRect/>
          <a:stretch>
            <a:fillRect t="-6000" b="-6000"/>
          </a:stretch>
        </a:blipFill>
        <a:effectLst/>
      </p:bgPr>
    </p:bg>
    <p:spTree>
      <p:nvGrpSpPr>
        <p:cNvPr id="1" name=""/>
        <p:cNvGrpSpPr/>
        <p:nvPr/>
      </p:nvGrpSpPr>
      <p:grpSpPr>
        <a:xfrm>
          <a:off x="0" y="0"/>
          <a:ext cx="0" cy="0"/>
          <a:chOff x="0" y="0"/>
          <a:chExt cx="0" cy="0"/>
        </a:xfrm>
      </p:grpSpPr>
      <p:sp>
        <p:nvSpPr>
          <p:cNvPr id="7" name="标题 6"/>
          <p:cNvSpPr>
            <a:spLocks noGrp="1"/>
          </p:cNvSpPr>
          <p:nvPr>
            <p:ph type="title"/>
          </p:nvPr>
        </p:nvSpPr>
        <p:spPr>
          <a:xfrm>
            <a:off x="629562" y="1491630"/>
            <a:ext cx="7758861" cy="857250"/>
          </a:xfrm>
        </p:spPr>
        <p:txBody>
          <a:bodyPr>
            <a:normAutofit/>
          </a:bodyPr>
          <a:lstStyle/>
          <a:p>
            <a:pPr algn="l"/>
            <a:r>
              <a:rPr lang="zh-CN" altLang="en-US" dirty="0"/>
              <a:t>中期项目</a:t>
            </a:r>
            <a:endParaRPr lang="zh-CN" altLang="en-US" dirty="0"/>
          </a:p>
        </p:txBody>
      </p:sp>
      <p:sp>
        <p:nvSpPr>
          <p:cNvPr id="10" name="文本占位符 9"/>
          <p:cNvSpPr>
            <a:spLocks noGrp="1"/>
          </p:cNvSpPr>
          <p:nvPr>
            <p:ph type="body" sz="quarter" idx="14"/>
          </p:nvPr>
        </p:nvSpPr>
        <p:spPr>
          <a:xfrm>
            <a:off x="3479242" y="2076753"/>
            <a:ext cx="4919345" cy="1435735"/>
          </a:xfrm>
        </p:spPr>
        <p:txBody>
          <a:bodyPr/>
          <a:lstStyle/>
          <a:p>
            <a:endParaRPr lang="zh-CN" altLang="en-US" b="1" dirty="0">
              <a:solidFill>
                <a:schemeClr val="bg1"/>
              </a:solidFill>
              <a:sym typeface="+mn-ea"/>
            </a:endParaRPr>
          </a:p>
          <a:p>
            <a:r>
              <a:rPr lang="zh-CN" altLang="en-US" sz="2000" b="1" dirty="0">
                <a:solidFill>
                  <a:schemeClr val="bg1"/>
                </a:solidFill>
              </a:rPr>
              <a:t>达内科技</a:t>
            </a:r>
            <a:r>
              <a:rPr lang="en-US" altLang="zh-CN" sz="2000" b="1" dirty="0">
                <a:solidFill>
                  <a:schemeClr val="bg1"/>
                </a:solidFill>
              </a:rPr>
              <a:t> AI</a:t>
            </a:r>
            <a:r>
              <a:rPr lang="zh-CN" altLang="en-US" sz="2000" b="1" dirty="0">
                <a:solidFill>
                  <a:schemeClr val="bg1"/>
                </a:solidFill>
              </a:rPr>
              <a:t>教研部</a:t>
            </a:r>
            <a:endParaRPr lang="zh-CN" altLang="en-US" sz="2000" b="1" dirty="0">
              <a:solidFill>
                <a:schemeClr val="bg1"/>
              </a:solidFill>
            </a:endParaRPr>
          </a:p>
          <a:p>
            <a:endParaRPr lang="zh-CN" altLang="en-US" sz="2000" b="1" dirty="0">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4018117" y="2427734"/>
            <a:ext cx="4370308" cy="534816"/>
          </a:xfrm>
        </p:spPr>
        <p:txBody>
          <a:bodyPr/>
          <a:lstStyle/>
          <a:p>
            <a:r>
              <a:rPr lang="zh-CN" altLang="en-US" dirty="0">
                <a:solidFill>
                  <a:schemeClr val="tx1">
                    <a:lumMod val="75000"/>
                    <a:lumOff val="25000"/>
                  </a:schemeClr>
                </a:solidFill>
              </a:rPr>
              <a:t>项目介绍</a:t>
            </a:r>
            <a:endParaRPr lang="zh-CN" altLang="en-US" dirty="0">
              <a:solidFill>
                <a:schemeClr val="tx1">
                  <a:lumMod val="75000"/>
                  <a:lumOff val="25000"/>
                </a:schemeClr>
              </a:solidFill>
            </a:endParaRPr>
          </a:p>
        </p:txBody>
      </p:sp>
      <p:sp>
        <p:nvSpPr>
          <p:cNvPr id="6" name="圆角矩形 5"/>
          <p:cNvSpPr/>
          <p:nvPr/>
        </p:nvSpPr>
        <p:spPr>
          <a:xfrm>
            <a:off x="2699792" y="2139702"/>
            <a:ext cx="864096" cy="1110880"/>
          </a:xfrm>
          <a:prstGeom prst="round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7200" b="1" i="1"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sz="7200" b="1" i="1"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lumMod val="85000"/>
                    <a:lumOff val="15000"/>
                  </a:schemeClr>
                </a:solidFill>
              </a:rPr>
              <a:t>人工智能学院工作内网</a:t>
            </a:r>
            <a:endParaRPr lang="zh-CN" altLang="en-US" b="1" dirty="0">
              <a:solidFill>
                <a:schemeClr val="tx1">
                  <a:lumMod val="85000"/>
                  <a:lumOff val="15000"/>
                </a:schemeClr>
              </a:solidFill>
            </a:endParaRPr>
          </a:p>
        </p:txBody>
      </p:sp>
      <p:sp>
        <p:nvSpPr>
          <p:cNvPr id="5" name="内容占位符 4"/>
          <p:cNvSpPr>
            <a:spLocks noGrp="1"/>
          </p:cNvSpPr>
          <p:nvPr>
            <p:ph idx="1"/>
          </p:nvPr>
        </p:nvSpPr>
        <p:spPr/>
        <p:txBody>
          <a:bodyPr>
            <a:normAutofit lnSpcReduction="20000"/>
          </a:bodyPr>
          <a:lstStyle/>
          <a:p>
            <a:pPr marL="0" indent="0">
              <a:buNone/>
            </a:pPr>
            <a:r>
              <a:rPr lang="zh-CN" altLang="en-US" dirty="0"/>
              <a:t>主要模块 ： </a:t>
            </a:r>
            <a:endParaRPr lang="en-US" altLang="zh-CN" dirty="0"/>
          </a:p>
          <a:p>
            <a:r>
              <a:rPr lang="zh-CN" altLang="en-US" dirty="0"/>
              <a:t>用户管理</a:t>
            </a:r>
            <a:endParaRPr lang="en-US" altLang="zh-CN" dirty="0"/>
          </a:p>
          <a:p>
            <a:r>
              <a:rPr lang="zh-CN" altLang="en-US" dirty="0"/>
              <a:t>内部交流</a:t>
            </a:r>
            <a:endParaRPr lang="en-US" altLang="zh-CN" dirty="0"/>
          </a:p>
          <a:p>
            <a:r>
              <a:rPr lang="zh-CN" altLang="en-US" dirty="0"/>
              <a:t>就业喜报</a:t>
            </a:r>
            <a:endParaRPr lang="en-US" altLang="zh-CN" dirty="0"/>
          </a:p>
          <a:p>
            <a:r>
              <a:rPr lang="zh-CN" altLang="en-US" dirty="0"/>
              <a:t>学员和讲师感悟</a:t>
            </a:r>
            <a:endParaRPr lang="en-US" altLang="zh-CN" dirty="0"/>
          </a:p>
          <a:p>
            <a:r>
              <a:rPr lang="zh-CN" altLang="en-US" dirty="0"/>
              <a:t>行业动态新闻</a:t>
            </a:r>
            <a:endParaRPr lang="zh-CN" altLang="en-US" dirty="0"/>
          </a:p>
          <a:p>
            <a:r>
              <a:rPr lang="zh-CN" altLang="en-US" dirty="0"/>
              <a:t>学院介绍</a:t>
            </a:r>
            <a:endParaRPr lang="zh-CN" altLang="en-US" dirty="0"/>
          </a:p>
          <a:p>
            <a:r>
              <a:rPr lang="zh-CN" altLang="en-US" dirty="0"/>
              <a:t>工作时间轴</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88024" y="1432122"/>
            <a:ext cx="3274023" cy="314781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lumMod val="85000"/>
                    <a:lumOff val="15000"/>
                  </a:schemeClr>
                </a:solidFill>
              </a:rPr>
              <a:t>人工智能学院工作内网</a:t>
            </a:r>
            <a:endParaRPr lang="zh-CN" altLang="en-US" b="1" dirty="0">
              <a:solidFill>
                <a:schemeClr val="tx1">
                  <a:lumMod val="85000"/>
                  <a:lumOff val="15000"/>
                </a:schemeClr>
              </a:solidFill>
            </a:endParaRPr>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971600" y="1491630"/>
            <a:ext cx="6801593" cy="3028950"/>
          </a:xfr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lumMod val="85000"/>
                    <a:lumOff val="15000"/>
                  </a:schemeClr>
                </a:solidFill>
              </a:rPr>
              <a:t>人工智能学院工作内网</a:t>
            </a:r>
            <a:endParaRPr lang="zh-CN" altLang="en-US" b="1" dirty="0">
              <a:solidFill>
                <a:schemeClr val="tx1">
                  <a:lumMod val="85000"/>
                  <a:lumOff val="15000"/>
                </a:schemeClr>
              </a:solidFill>
            </a:endParaRPr>
          </a:p>
        </p:txBody>
      </p:sp>
      <p:pic>
        <p:nvPicPr>
          <p:cNvPr id="7" name="内容占位符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957149" y="1512888"/>
            <a:ext cx="7075714" cy="3219450"/>
          </a:xfr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lumMod val="85000"/>
                    <a:lumOff val="15000"/>
                  </a:schemeClr>
                </a:solidFill>
              </a:rPr>
              <a:t>人工智能学院工作内网</a:t>
            </a:r>
            <a:endParaRPr lang="zh-CN" altLang="en-US" b="1" dirty="0">
              <a:solidFill>
                <a:schemeClr val="tx1">
                  <a:lumMod val="85000"/>
                  <a:lumOff val="15000"/>
                </a:schemeClr>
              </a:solidFill>
            </a:endParaRPr>
          </a:p>
        </p:txBody>
      </p:sp>
      <p:pic>
        <p:nvPicPr>
          <p:cNvPr id="7" name="内容占位符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26552" y="1512888"/>
            <a:ext cx="6936908" cy="3219450"/>
          </a:xfr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lumMod val="85000"/>
                    <a:lumOff val="15000"/>
                  </a:schemeClr>
                </a:solidFill>
              </a:rPr>
              <a:t>人工智能学院工作内网</a:t>
            </a:r>
            <a:endParaRPr lang="zh-CN" altLang="en-US" b="1" dirty="0">
              <a:solidFill>
                <a:schemeClr val="tx1">
                  <a:lumMod val="85000"/>
                  <a:lumOff val="15000"/>
                </a:schemeClr>
              </a:solidFill>
            </a:endParaRPr>
          </a:p>
        </p:txBody>
      </p:sp>
      <p:pic>
        <p:nvPicPr>
          <p:cNvPr id="7" name="内容占位符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57200" y="1491630"/>
            <a:ext cx="8075613" cy="3185738"/>
          </a:xfr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lumMod val="85000"/>
                    <a:lumOff val="15000"/>
                  </a:schemeClr>
                </a:solidFill>
              </a:rPr>
              <a:t>人工智能学院工作内网</a:t>
            </a:r>
            <a:endParaRPr lang="zh-CN" altLang="en-US" b="1" dirty="0">
              <a:solidFill>
                <a:schemeClr val="tx1">
                  <a:lumMod val="85000"/>
                  <a:lumOff val="15000"/>
                </a:schemeClr>
              </a:solidFill>
            </a:endParaRPr>
          </a:p>
        </p:txBody>
      </p:sp>
      <p:pic>
        <p:nvPicPr>
          <p:cNvPr id="7" name="内容占位符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67103" y="1512888"/>
            <a:ext cx="6855807" cy="3219450"/>
          </a:xfr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lumMod val="85000"/>
                    <a:lumOff val="15000"/>
                  </a:schemeClr>
                </a:solidFill>
              </a:rPr>
              <a:t>人工智能学院工作内网</a:t>
            </a:r>
            <a:endParaRPr lang="zh-CN" altLang="en-US" b="1" dirty="0">
              <a:solidFill>
                <a:schemeClr val="tx1">
                  <a:lumMod val="85000"/>
                  <a:lumOff val="15000"/>
                </a:schemeClr>
              </a:solidFill>
            </a:endParaRPr>
          </a:p>
        </p:txBody>
      </p:sp>
      <p:pic>
        <p:nvPicPr>
          <p:cNvPr id="7" name="内容占位符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50391" y="1512888"/>
            <a:ext cx="7689230" cy="3219450"/>
          </a:xfr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lumMod val="85000"/>
                    <a:lumOff val="15000"/>
                  </a:schemeClr>
                </a:solidFill>
              </a:rPr>
              <a:t>技术需求</a:t>
            </a:r>
            <a:endParaRPr lang="zh-CN" altLang="en-US" b="1" dirty="0">
              <a:solidFill>
                <a:schemeClr val="tx1">
                  <a:lumMod val="85000"/>
                  <a:lumOff val="15000"/>
                </a:schemeClr>
              </a:solidFill>
            </a:endParaRPr>
          </a:p>
        </p:txBody>
      </p:sp>
      <p:sp>
        <p:nvSpPr>
          <p:cNvPr id="7" name="内容占位符 6"/>
          <p:cNvSpPr>
            <a:spLocks noGrp="1"/>
          </p:cNvSpPr>
          <p:nvPr>
            <p:ph idx="1"/>
          </p:nvPr>
        </p:nvSpPr>
        <p:spPr>
          <a:xfrm>
            <a:off x="457200" y="1343661"/>
            <a:ext cx="7797165" cy="3028289"/>
          </a:xfrm>
        </p:spPr>
        <p:txBody>
          <a:bodyPr>
            <a:normAutofit fontScale="97500"/>
          </a:bodyPr>
          <a:lstStyle/>
          <a:p>
            <a:pPr fontAlgn="auto">
              <a:lnSpc>
                <a:spcPct val="150000"/>
              </a:lnSpc>
              <a:spcBef>
                <a:spcPts val="0"/>
              </a:spcBef>
            </a:pPr>
            <a:r>
              <a:rPr lang="en-US" altLang="zh-CN" sz="2200" b="1" dirty="0">
                <a:solidFill>
                  <a:schemeClr val="tx1">
                    <a:lumMod val="85000"/>
                    <a:lumOff val="15000"/>
                  </a:schemeClr>
                </a:solidFill>
              </a:rPr>
              <a:t>Web</a:t>
            </a:r>
            <a:r>
              <a:rPr lang="zh-CN" altLang="en-US" sz="2200" b="1" dirty="0">
                <a:solidFill>
                  <a:schemeClr val="tx1">
                    <a:lumMod val="85000"/>
                    <a:lumOff val="15000"/>
                  </a:schemeClr>
                </a:solidFill>
              </a:rPr>
              <a:t>前端</a:t>
            </a:r>
            <a:endParaRPr sz="2200" dirty="0">
              <a:solidFill>
                <a:schemeClr val="tx1">
                  <a:lumMod val="85000"/>
                  <a:lumOff val="15000"/>
                </a:schemeClr>
              </a:solidFill>
            </a:endParaRPr>
          </a:p>
          <a:p>
            <a:pPr lvl="1" fontAlgn="auto">
              <a:lnSpc>
                <a:spcPct val="150000"/>
              </a:lnSpc>
              <a:spcBef>
                <a:spcPts val="0"/>
              </a:spcBef>
            </a:pPr>
            <a:r>
              <a:rPr lang="en-US" altLang="zh-CN" sz="1830" dirty="0">
                <a:solidFill>
                  <a:schemeClr val="tx1">
                    <a:lumMod val="85000"/>
                    <a:lumOff val="15000"/>
                  </a:schemeClr>
                </a:solidFill>
              </a:rPr>
              <a:t>HTML</a:t>
            </a:r>
            <a:r>
              <a:rPr lang="zh-CN" altLang="en-US" sz="1830" dirty="0">
                <a:solidFill>
                  <a:schemeClr val="tx1">
                    <a:lumMod val="85000"/>
                    <a:lumOff val="15000"/>
                  </a:schemeClr>
                </a:solidFill>
              </a:rPr>
              <a:t>、</a:t>
            </a:r>
            <a:r>
              <a:rPr lang="en-US" altLang="zh-CN" sz="1830" dirty="0">
                <a:solidFill>
                  <a:schemeClr val="tx1">
                    <a:lumMod val="85000"/>
                    <a:lumOff val="15000"/>
                  </a:schemeClr>
                </a:solidFill>
              </a:rPr>
              <a:t>CSS</a:t>
            </a:r>
            <a:r>
              <a:rPr lang="zh-CN" altLang="en-US" sz="1830" dirty="0">
                <a:solidFill>
                  <a:schemeClr val="tx1">
                    <a:lumMod val="85000"/>
                    <a:lumOff val="15000"/>
                  </a:schemeClr>
                </a:solidFill>
              </a:rPr>
              <a:t>、</a:t>
            </a:r>
            <a:r>
              <a:rPr lang="en-US" altLang="zh-CN" sz="1830" dirty="0">
                <a:solidFill>
                  <a:schemeClr val="tx1">
                    <a:lumMod val="85000"/>
                    <a:lumOff val="15000"/>
                  </a:schemeClr>
                </a:solidFill>
              </a:rPr>
              <a:t>JavaScript</a:t>
            </a:r>
            <a:r>
              <a:rPr lang="zh-CN" altLang="en-US" sz="1830" dirty="0">
                <a:solidFill>
                  <a:schemeClr val="tx1">
                    <a:lumMod val="85000"/>
                    <a:lumOff val="15000"/>
                  </a:schemeClr>
                </a:solidFill>
              </a:rPr>
              <a:t>、</a:t>
            </a:r>
            <a:r>
              <a:rPr lang="en-US" altLang="zh-CN" sz="1830" dirty="0">
                <a:solidFill>
                  <a:schemeClr val="tx1">
                    <a:lumMod val="85000"/>
                    <a:lumOff val="15000"/>
                  </a:schemeClr>
                </a:solidFill>
              </a:rPr>
              <a:t>jQuery</a:t>
            </a:r>
            <a:r>
              <a:rPr lang="zh-CN" altLang="en-US" sz="1830" dirty="0">
                <a:solidFill>
                  <a:schemeClr val="tx1">
                    <a:lumMod val="85000"/>
                    <a:lumOff val="15000"/>
                  </a:schemeClr>
                </a:solidFill>
              </a:rPr>
              <a:t>、</a:t>
            </a:r>
            <a:r>
              <a:rPr lang="en-US" altLang="zh-CN" sz="1830" dirty="0">
                <a:solidFill>
                  <a:schemeClr val="tx1">
                    <a:lumMod val="85000"/>
                    <a:lumOff val="15000"/>
                  </a:schemeClr>
                </a:solidFill>
              </a:rPr>
              <a:t>Ajax</a:t>
            </a:r>
            <a:endParaRPr sz="1830" dirty="0">
              <a:solidFill>
                <a:schemeClr val="tx1">
                  <a:lumMod val="85000"/>
                  <a:lumOff val="15000"/>
                </a:schemeClr>
              </a:solidFill>
            </a:endParaRPr>
          </a:p>
          <a:p>
            <a:pPr fontAlgn="auto">
              <a:lnSpc>
                <a:spcPct val="150000"/>
              </a:lnSpc>
              <a:spcBef>
                <a:spcPts val="0"/>
              </a:spcBef>
            </a:pPr>
            <a:r>
              <a:rPr lang="en-US" altLang="zh-CN" sz="2200" b="1" dirty="0">
                <a:solidFill>
                  <a:schemeClr val="tx1">
                    <a:lumMod val="85000"/>
                    <a:lumOff val="15000"/>
                  </a:schemeClr>
                </a:solidFill>
              </a:rPr>
              <a:t>Python</a:t>
            </a:r>
            <a:r>
              <a:rPr lang="zh-CN" altLang="en-US" sz="2200" b="1" dirty="0">
                <a:solidFill>
                  <a:schemeClr val="tx1">
                    <a:lumMod val="85000"/>
                    <a:lumOff val="15000"/>
                  </a:schemeClr>
                </a:solidFill>
              </a:rPr>
              <a:t>后端</a:t>
            </a:r>
            <a:endParaRPr sz="2200" dirty="0">
              <a:solidFill>
                <a:schemeClr val="tx1">
                  <a:lumMod val="85000"/>
                  <a:lumOff val="15000"/>
                </a:schemeClr>
              </a:solidFill>
            </a:endParaRPr>
          </a:p>
          <a:p>
            <a:pPr lvl="1" fontAlgn="auto">
              <a:lnSpc>
                <a:spcPct val="150000"/>
              </a:lnSpc>
              <a:spcBef>
                <a:spcPts val="0"/>
              </a:spcBef>
            </a:pPr>
            <a:r>
              <a:rPr lang="en-US" altLang="zh-CN" sz="1830" dirty="0">
                <a:solidFill>
                  <a:schemeClr val="tx1">
                    <a:lumMod val="85000"/>
                    <a:lumOff val="15000"/>
                  </a:schemeClr>
                </a:solidFill>
              </a:rPr>
              <a:t>Django</a:t>
            </a:r>
            <a:r>
              <a:rPr lang="zh-CN" altLang="en-US" sz="1830" dirty="0">
                <a:solidFill>
                  <a:schemeClr val="tx1">
                    <a:lumMod val="85000"/>
                    <a:lumOff val="15000"/>
                  </a:schemeClr>
                </a:solidFill>
              </a:rPr>
              <a:t>框架、缓存、异步、安全、接入三方服务</a:t>
            </a:r>
            <a:endParaRPr sz="1830" dirty="0">
              <a:solidFill>
                <a:schemeClr val="tx1">
                  <a:lumMod val="85000"/>
                  <a:lumOff val="15000"/>
                </a:schemeClr>
              </a:solidFill>
            </a:endParaRPr>
          </a:p>
          <a:p>
            <a:pPr fontAlgn="auto">
              <a:lnSpc>
                <a:spcPct val="150000"/>
              </a:lnSpc>
              <a:spcBef>
                <a:spcPts val="0"/>
              </a:spcBef>
            </a:pPr>
            <a:r>
              <a:rPr lang="zh-CN" altLang="en-US" sz="2200" b="1" dirty="0">
                <a:solidFill>
                  <a:schemeClr val="tx1">
                    <a:lumMod val="85000"/>
                    <a:lumOff val="15000"/>
                  </a:schemeClr>
                </a:solidFill>
              </a:rPr>
              <a:t>数据库</a:t>
            </a:r>
            <a:endParaRPr sz="2200" dirty="0">
              <a:solidFill>
                <a:schemeClr val="tx1">
                  <a:lumMod val="85000"/>
                  <a:lumOff val="15000"/>
                </a:schemeClr>
              </a:solidFill>
            </a:endParaRPr>
          </a:p>
          <a:p>
            <a:pPr lvl="1" fontAlgn="auto">
              <a:lnSpc>
                <a:spcPct val="150000"/>
              </a:lnSpc>
              <a:spcBef>
                <a:spcPts val="0"/>
              </a:spcBef>
            </a:pPr>
            <a:r>
              <a:rPr lang="en-US" altLang="zh-CN" sz="1830" dirty="0" err="1">
                <a:solidFill>
                  <a:schemeClr val="tx1">
                    <a:lumMod val="85000"/>
                    <a:lumOff val="15000"/>
                  </a:schemeClr>
                </a:solidFill>
              </a:rPr>
              <a:t>Redis</a:t>
            </a:r>
            <a:r>
              <a:rPr lang="zh-CN" altLang="en-US" sz="1830" dirty="0">
                <a:solidFill>
                  <a:schemeClr val="tx1">
                    <a:lumMod val="85000"/>
                    <a:lumOff val="15000"/>
                  </a:schemeClr>
                </a:solidFill>
              </a:rPr>
              <a:t>、</a:t>
            </a:r>
            <a:r>
              <a:rPr lang="en-US" altLang="zh-CN" sz="1830" dirty="0" err="1">
                <a:solidFill>
                  <a:schemeClr val="tx1">
                    <a:lumMod val="85000"/>
                    <a:lumOff val="15000"/>
                  </a:schemeClr>
                </a:solidFill>
              </a:rPr>
              <a:t>MySql</a:t>
            </a:r>
            <a:endParaRPr sz="1830" dirty="0">
              <a:solidFill>
                <a:schemeClr val="tx1">
                  <a:lumMod val="85000"/>
                  <a:lumOff val="15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blinds(horizontal)">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linds(horizontal)">
                                      <p:cBhvr>
                                        <p:cTn id="15" dur="500"/>
                                        <p:tgtEl>
                                          <p:spTgt spid="7">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blinds(horizontal)">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blinds(horizontal)">
                                      <p:cBhvr>
                                        <p:cTn id="23" dur="500"/>
                                        <p:tgtEl>
                                          <p:spTgt spid="7">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blinds(horizontal)">
                                      <p:cBhvr>
                                        <p:cTn id="26"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lumMod val="85000"/>
                    <a:lumOff val="15000"/>
                  </a:schemeClr>
                </a:solidFill>
              </a:rPr>
              <a:t>开发环境</a:t>
            </a:r>
            <a:endParaRPr lang="zh-CN" altLang="en-US" b="1" dirty="0">
              <a:solidFill>
                <a:schemeClr val="tx1">
                  <a:lumMod val="85000"/>
                  <a:lumOff val="15000"/>
                </a:schemeClr>
              </a:solidFill>
            </a:endParaRPr>
          </a:p>
        </p:txBody>
      </p:sp>
      <p:sp>
        <p:nvSpPr>
          <p:cNvPr id="7" name="内容占位符 6"/>
          <p:cNvSpPr>
            <a:spLocks noGrp="1"/>
          </p:cNvSpPr>
          <p:nvPr>
            <p:ph idx="1"/>
          </p:nvPr>
        </p:nvSpPr>
        <p:spPr>
          <a:xfrm>
            <a:off x="457200" y="1343661"/>
            <a:ext cx="7797165" cy="3028289"/>
          </a:xfrm>
        </p:spPr>
        <p:txBody>
          <a:bodyPr>
            <a:normAutofit fontScale="90000"/>
          </a:bodyPr>
          <a:lstStyle/>
          <a:p>
            <a:pPr>
              <a:lnSpc>
                <a:spcPct val="150000"/>
              </a:lnSpc>
              <a:spcBef>
                <a:spcPts val="0"/>
              </a:spcBef>
            </a:pPr>
            <a:r>
              <a:rPr lang="en-US" altLang="zh-CN" sz="1830" dirty="0">
                <a:solidFill>
                  <a:schemeClr val="tx1">
                    <a:lumMod val="85000"/>
                    <a:lumOff val="15000"/>
                  </a:schemeClr>
                </a:solidFill>
              </a:rPr>
              <a:t>Ubuntu22.04</a:t>
            </a:r>
            <a:r>
              <a:rPr lang="zh-CN" altLang="en-US" sz="1830" dirty="0">
                <a:solidFill>
                  <a:schemeClr val="tx1">
                    <a:lumMod val="85000"/>
                    <a:lumOff val="15000"/>
                  </a:schemeClr>
                </a:solidFill>
              </a:rPr>
              <a:t> </a:t>
            </a:r>
            <a:r>
              <a:rPr lang="en-US" altLang="zh-CN" sz="1830" dirty="0">
                <a:solidFill>
                  <a:schemeClr val="tx1">
                    <a:lumMod val="85000"/>
                    <a:lumOff val="15000"/>
                  </a:schemeClr>
                </a:solidFill>
              </a:rPr>
              <a:t>(18.04</a:t>
            </a:r>
            <a:r>
              <a:rPr lang="zh-CN" altLang="en-US" sz="1830" dirty="0">
                <a:solidFill>
                  <a:schemeClr val="tx1">
                    <a:lumMod val="85000"/>
                    <a:lumOff val="15000"/>
                  </a:schemeClr>
                </a:solidFill>
              </a:rPr>
              <a:t>也可以</a:t>
            </a:r>
            <a:r>
              <a:rPr lang="en-US" altLang="zh-CN" sz="1830" dirty="0">
                <a:solidFill>
                  <a:schemeClr val="tx1">
                    <a:lumMod val="85000"/>
                    <a:lumOff val="15000"/>
                  </a:schemeClr>
                </a:solidFill>
              </a:rPr>
              <a:t>)</a:t>
            </a:r>
            <a:endParaRPr lang="en-US" altLang="zh-CN" sz="1830" dirty="0">
              <a:solidFill>
                <a:schemeClr val="tx1">
                  <a:lumMod val="85000"/>
                  <a:lumOff val="15000"/>
                </a:schemeClr>
              </a:solidFill>
            </a:endParaRPr>
          </a:p>
          <a:p>
            <a:pPr fontAlgn="auto">
              <a:lnSpc>
                <a:spcPct val="150000"/>
              </a:lnSpc>
              <a:spcBef>
                <a:spcPts val="0"/>
              </a:spcBef>
            </a:pPr>
            <a:r>
              <a:rPr lang="en-US" altLang="zh-CN" sz="1830" dirty="0" err="1">
                <a:solidFill>
                  <a:schemeClr val="tx1">
                    <a:lumMod val="85000"/>
                    <a:lumOff val="15000"/>
                  </a:schemeClr>
                </a:solidFill>
              </a:rPr>
              <a:t>pycharm</a:t>
            </a:r>
            <a:endParaRPr lang="en-US" altLang="zh-CN" sz="1830" dirty="0">
              <a:solidFill>
                <a:schemeClr val="tx1">
                  <a:lumMod val="85000"/>
                  <a:lumOff val="15000"/>
                </a:schemeClr>
              </a:solidFill>
            </a:endParaRPr>
          </a:p>
          <a:p>
            <a:pPr fontAlgn="auto">
              <a:lnSpc>
                <a:spcPct val="150000"/>
              </a:lnSpc>
              <a:spcBef>
                <a:spcPts val="0"/>
              </a:spcBef>
            </a:pPr>
            <a:r>
              <a:rPr lang="en-US" altLang="zh-CN" sz="1830" dirty="0">
                <a:solidFill>
                  <a:schemeClr val="tx1">
                    <a:lumMod val="85000"/>
                    <a:lumOff val="15000"/>
                  </a:schemeClr>
                </a:solidFill>
              </a:rPr>
              <a:t>v</a:t>
            </a:r>
            <a:r>
              <a:rPr lang="en-US" sz="1830" dirty="0">
                <a:solidFill>
                  <a:schemeClr val="tx1">
                    <a:lumMod val="85000"/>
                    <a:lumOff val="15000"/>
                  </a:schemeClr>
                </a:solidFill>
              </a:rPr>
              <a:t>im</a:t>
            </a:r>
            <a:endParaRPr lang="en-US" sz="1830" dirty="0">
              <a:solidFill>
                <a:schemeClr val="tx1">
                  <a:lumMod val="85000"/>
                  <a:lumOff val="15000"/>
                </a:schemeClr>
              </a:solidFill>
            </a:endParaRPr>
          </a:p>
          <a:p>
            <a:pPr fontAlgn="auto">
              <a:lnSpc>
                <a:spcPct val="150000"/>
              </a:lnSpc>
              <a:spcBef>
                <a:spcPts val="0"/>
              </a:spcBef>
            </a:pPr>
            <a:r>
              <a:rPr lang="en-US" altLang="zh-CN" sz="1830" dirty="0" err="1">
                <a:solidFill>
                  <a:schemeClr val="tx1">
                    <a:lumMod val="85000"/>
                    <a:lumOff val="15000"/>
                  </a:schemeClr>
                </a:solidFill>
              </a:rPr>
              <a:t>v</a:t>
            </a:r>
            <a:r>
              <a:rPr lang="en-US" sz="1830" dirty="0" err="1">
                <a:solidFill>
                  <a:schemeClr val="tx1">
                    <a:lumMod val="85000"/>
                    <a:lumOff val="15000"/>
                  </a:schemeClr>
                </a:solidFill>
              </a:rPr>
              <a:t>scode</a:t>
            </a:r>
            <a:endParaRPr lang="en-US" sz="1830" dirty="0">
              <a:solidFill>
                <a:schemeClr val="tx1">
                  <a:lumMod val="85000"/>
                  <a:lumOff val="15000"/>
                </a:schemeClr>
              </a:solidFill>
            </a:endParaRPr>
          </a:p>
          <a:p>
            <a:pPr fontAlgn="auto">
              <a:lnSpc>
                <a:spcPct val="150000"/>
              </a:lnSpc>
              <a:spcBef>
                <a:spcPts val="0"/>
              </a:spcBef>
            </a:pPr>
            <a:r>
              <a:rPr lang="en-US" sz="1830" dirty="0">
                <a:solidFill>
                  <a:schemeClr val="tx1">
                    <a:lumMod val="85000"/>
                    <a:lumOff val="15000"/>
                  </a:schemeClr>
                </a:solidFill>
              </a:rPr>
              <a:t>Python</a:t>
            </a:r>
            <a:r>
              <a:rPr lang="en-US" altLang="zh-CN" sz="1830" dirty="0">
                <a:solidFill>
                  <a:schemeClr val="tx1">
                    <a:lumMod val="85000"/>
                    <a:lumOff val="15000"/>
                  </a:schemeClr>
                </a:solidFill>
              </a:rPr>
              <a:t>3.7+</a:t>
            </a:r>
            <a:endParaRPr lang="en-US" altLang="zh-CN" sz="1830" dirty="0">
              <a:solidFill>
                <a:schemeClr val="tx1">
                  <a:lumMod val="85000"/>
                  <a:lumOff val="15000"/>
                </a:schemeClr>
              </a:solidFill>
            </a:endParaRPr>
          </a:p>
          <a:p>
            <a:pPr fontAlgn="auto">
              <a:lnSpc>
                <a:spcPct val="150000"/>
              </a:lnSpc>
              <a:spcBef>
                <a:spcPts val="0"/>
              </a:spcBef>
            </a:pPr>
            <a:r>
              <a:rPr lang="en-US" altLang="zh-CN" sz="1830" dirty="0">
                <a:solidFill>
                  <a:schemeClr val="tx1">
                    <a:lumMod val="85000"/>
                    <a:lumOff val="15000"/>
                  </a:schemeClr>
                </a:solidFill>
              </a:rPr>
              <a:t>MySQL</a:t>
            </a:r>
            <a:endParaRPr lang="en-US" altLang="zh-CN" sz="1830" dirty="0">
              <a:solidFill>
                <a:schemeClr val="tx1">
                  <a:lumMod val="85000"/>
                  <a:lumOff val="15000"/>
                </a:schemeClr>
              </a:solidFill>
            </a:endParaRPr>
          </a:p>
          <a:p>
            <a:pPr fontAlgn="auto">
              <a:lnSpc>
                <a:spcPct val="150000"/>
              </a:lnSpc>
              <a:spcBef>
                <a:spcPts val="0"/>
              </a:spcBef>
            </a:pPr>
            <a:r>
              <a:rPr lang="en-US" altLang="zh-CN" sz="1830" dirty="0">
                <a:solidFill>
                  <a:schemeClr val="tx1">
                    <a:lumMod val="85000"/>
                    <a:lumOff val="15000"/>
                  </a:schemeClr>
                </a:solidFill>
              </a:rPr>
              <a:t>Redis</a:t>
            </a:r>
            <a:endParaRPr lang="en-US" altLang="zh-CN" sz="1830" dirty="0">
              <a:solidFill>
                <a:schemeClr val="tx1">
                  <a:lumMod val="85000"/>
                  <a:lumOff val="15000"/>
                </a:schemeClr>
              </a:solidFill>
            </a:endParaRPr>
          </a:p>
          <a:p>
            <a:pPr fontAlgn="auto">
              <a:lnSpc>
                <a:spcPct val="150000"/>
              </a:lnSpc>
              <a:spcBef>
                <a:spcPts val="0"/>
              </a:spcBef>
            </a:pPr>
            <a:r>
              <a:rPr lang="en-US" altLang="zh-CN" sz="1830" dirty="0">
                <a:solidFill>
                  <a:schemeClr val="tx1">
                    <a:lumMod val="85000"/>
                    <a:lumOff val="15000"/>
                  </a:schemeClr>
                </a:solidFill>
              </a:rPr>
              <a:t>Nginx</a:t>
            </a:r>
            <a:r>
              <a:rPr lang="zh-CN" altLang="en-US" sz="1830" dirty="0">
                <a:solidFill>
                  <a:schemeClr val="tx1">
                    <a:lumMod val="85000"/>
                    <a:lumOff val="15000"/>
                  </a:schemeClr>
                </a:solidFill>
              </a:rPr>
              <a:t> </a:t>
            </a:r>
            <a:r>
              <a:rPr lang="en-US" altLang="zh-CN" sz="1830" dirty="0">
                <a:solidFill>
                  <a:schemeClr val="tx1">
                    <a:lumMod val="85000"/>
                    <a:lumOff val="15000"/>
                  </a:schemeClr>
                </a:solidFill>
              </a:rPr>
              <a:t>+</a:t>
            </a:r>
            <a:r>
              <a:rPr lang="zh-CN" altLang="en-US" sz="1830" dirty="0">
                <a:solidFill>
                  <a:schemeClr val="tx1">
                    <a:lumMod val="85000"/>
                    <a:lumOff val="15000"/>
                  </a:schemeClr>
                </a:solidFill>
              </a:rPr>
              <a:t> </a:t>
            </a:r>
            <a:r>
              <a:rPr lang="en-US" altLang="zh-CN" sz="1830" dirty="0" err="1">
                <a:solidFill>
                  <a:schemeClr val="tx1">
                    <a:lumMod val="85000"/>
                    <a:lumOff val="15000"/>
                  </a:schemeClr>
                </a:solidFill>
              </a:rPr>
              <a:t>uWSGI</a:t>
            </a:r>
            <a:endParaRPr lang="en-US" sz="1830" dirty="0">
              <a:solidFill>
                <a:schemeClr val="tx1">
                  <a:lumMod val="85000"/>
                  <a:lumOff val="15000"/>
                </a:schemeClr>
              </a:solidFill>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83334" y="1941373"/>
            <a:ext cx="4352553" cy="235763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linds(horizont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blinds(horizontal)">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blinds(horizontal)">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blinds(horizontal)">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blinds(horizontal)">
                                      <p:cBhvr>
                                        <p:cTn id="42"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4103968" y="2378365"/>
            <a:ext cx="3996024" cy="398780"/>
            <a:chOff x="4103968" y="2287193"/>
            <a:chExt cx="3996024" cy="398780"/>
          </a:xfrm>
        </p:grpSpPr>
        <p:sp>
          <p:nvSpPr>
            <p:cNvPr id="16" name="圆角矩形 15"/>
            <p:cNvSpPr/>
            <p:nvPr/>
          </p:nvSpPr>
          <p:spPr>
            <a:xfrm>
              <a:off x="4103968" y="2290264"/>
              <a:ext cx="144000" cy="360000"/>
            </a:xfrm>
            <a:prstGeom prst="roundRect">
              <a:avLst/>
            </a:prstGeom>
            <a:solidFill>
              <a:sysClr val="window" lastClr="FFFFFF"/>
            </a:solidFill>
            <a:ln w="1270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2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0" name="文本框 19"/>
            <p:cNvSpPr txBox="1"/>
            <p:nvPr/>
          </p:nvSpPr>
          <p:spPr>
            <a:xfrm>
              <a:off x="4499992" y="2287193"/>
              <a:ext cx="3600000" cy="398780"/>
            </a:xfrm>
            <a:prstGeom prst="rect">
              <a:avLst/>
            </a:prstGeom>
            <a:noFill/>
          </p:spPr>
          <p:txBody>
            <a:bodyPr wrap="square" rtlCol="0">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项目介绍</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4103968" y="1774537"/>
            <a:ext cx="3996024" cy="398780"/>
            <a:chOff x="4103968" y="1549097"/>
            <a:chExt cx="3996024" cy="398780"/>
          </a:xfrm>
        </p:grpSpPr>
        <p:sp>
          <p:nvSpPr>
            <p:cNvPr id="19" name="文本框 18"/>
            <p:cNvSpPr txBox="1"/>
            <p:nvPr/>
          </p:nvSpPr>
          <p:spPr>
            <a:xfrm>
              <a:off x="4499992" y="1549097"/>
              <a:ext cx="3600000" cy="398780"/>
            </a:xfrm>
            <a:prstGeom prst="rect">
              <a:avLst/>
            </a:prstGeom>
            <a:noFill/>
          </p:spPr>
          <p:txBody>
            <a:bodyPr wrap="square" rtlCol="0">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设置目的</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23" name="圆角矩形 22"/>
            <p:cNvSpPr/>
            <p:nvPr/>
          </p:nvSpPr>
          <p:spPr>
            <a:xfrm>
              <a:off x="4103968" y="1563824"/>
              <a:ext cx="144000" cy="360000"/>
            </a:xfrm>
            <a:prstGeom prst="roundRect">
              <a:avLst/>
            </a:prstGeom>
            <a:solidFill>
              <a:sysClr val="window" lastClr="FFFFFF"/>
            </a:solidFill>
            <a:ln w="1270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2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sp>
        <p:nvSpPr>
          <p:cNvPr id="5" name="文本框 4"/>
          <p:cNvSpPr txBox="1"/>
          <p:nvPr/>
        </p:nvSpPr>
        <p:spPr>
          <a:xfrm>
            <a:off x="4467041" y="2929455"/>
            <a:ext cx="3600000" cy="398780"/>
          </a:xfrm>
          <a:prstGeom prst="rect">
            <a:avLst/>
          </a:prstGeom>
          <a:noFill/>
        </p:spPr>
        <p:txBody>
          <a:bodyPr wrap="square" rtlCol="0">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组织形式</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6" name="圆角矩形 5"/>
          <p:cNvSpPr/>
          <p:nvPr/>
        </p:nvSpPr>
        <p:spPr>
          <a:xfrm>
            <a:off x="4103968" y="2959901"/>
            <a:ext cx="144000" cy="360000"/>
          </a:xfrm>
          <a:prstGeom prst="roundRect">
            <a:avLst/>
          </a:prstGeom>
          <a:solidFill>
            <a:sysClr val="window" lastClr="FFFFFF"/>
          </a:solidFill>
          <a:ln w="1270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2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10" name="文本框 9"/>
          <p:cNvSpPr txBox="1"/>
          <p:nvPr/>
        </p:nvSpPr>
        <p:spPr>
          <a:xfrm>
            <a:off x="4473146" y="3488565"/>
            <a:ext cx="3600000" cy="398780"/>
          </a:xfrm>
          <a:prstGeom prst="rect">
            <a:avLst/>
          </a:prstGeom>
          <a:noFill/>
        </p:spPr>
        <p:txBody>
          <a:bodyPr wrap="square" rtlCol="0">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时间安排和注意事项</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4103968" y="3507955"/>
            <a:ext cx="144000" cy="360000"/>
          </a:xfrm>
          <a:prstGeom prst="roundRect">
            <a:avLst/>
          </a:prstGeom>
          <a:solidFill>
            <a:sysClr val="window" lastClr="FFFFFF"/>
          </a:solidFill>
          <a:ln w="1270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2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lumMod val="85000"/>
                    <a:lumOff val="15000"/>
                  </a:schemeClr>
                </a:solidFill>
              </a:rPr>
              <a:t>准备工作</a:t>
            </a:r>
            <a:endParaRPr lang="zh-CN" altLang="en-US" b="1" dirty="0">
              <a:solidFill>
                <a:schemeClr val="tx1">
                  <a:lumMod val="85000"/>
                  <a:lumOff val="15000"/>
                </a:schemeClr>
              </a:solidFill>
            </a:endParaRPr>
          </a:p>
        </p:txBody>
      </p:sp>
      <p:sp>
        <p:nvSpPr>
          <p:cNvPr id="7" name="内容占位符 6"/>
          <p:cNvSpPr>
            <a:spLocks noGrp="1"/>
          </p:cNvSpPr>
          <p:nvPr>
            <p:ph idx="1"/>
          </p:nvPr>
        </p:nvSpPr>
        <p:spPr>
          <a:xfrm>
            <a:off x="457200" y="1343661"/>
            <a:ext cx="7797165" cy="3028289"/>
          </a:xfrm>
        </p:spPr>
        <p:txBody>
          <a:bodyPr>
            <a:normAutofit fontScale="60000" lnSpcReduction="20000"/>
          </a:bodyPr>
          <a:lstStyle/>
          <a:p>
            <a:pPr fontAlgn="auto">
              <a:lnSpc>
                <a:spcPct val="150000"/>
              </a:lnSpc>
              <a:spcBef>
                <a:spcPts val="0"/>
              </a:spcBef>
            </a:pPr>
            <a:r>
              <a:rPr lang="en-GB" sz="1830" dirty="0">
                <a:solidFill>
                  <a:schemeClr val="tx1">
                    <a:lumMod val="85000"/>
                    <a:lumOff val="15000"/>
                  </a:schemeClr>
                </a:solidFill>
              </a:rPr>
              <a:t>pip3 install </a:t>
            </a:r>
            <a:r>
              <a:rPr lang="en-GB" sz="1830" dirty="0" err="1">
                <a:solidFill>
                  <a:schemeClr val="tx1">
                    <a:lumMod val="85000"/>
                    <a:lumOff val="15000"/>
                  </a:schemeClr>
                </a:solidFill>
              </a:rPr>
              <a:t>django</a:t>
            </a:r>
            <a:r>
              <a:rPr lang="en-GB" sz="1830" dirty="0">
                <a:solidFill>
                  <a:schemeClr val="tx1">
                    <a:lumMod val="85000"/>
                    <a:lumOff val="15000"/>
                  </a:schemeClr>
                </a:solidFill>
              </a:rPr>
              <a:t>==</a:t>
            </a:r>
            <a:r>
              <a:rPr lang="en-US" altLang="zh-CN" sz="1830" dirty="0">
                <a:solidFill>
                  <a:schemeClr val="tx1">
                    <a:lumMod val="85000"/>
                    <a:lumOff val="15000"/>
                  </a:schemeClr>
                </a:solidFill>
              </a:rPr>
              <a:t>3</a:t>
            </a:r>
            <a:r>
              <a:rPr lang="en-GB" sz="1830" dirty="0">
                <a:solidFill>
                  <a:schemeClr val="tx1">
                    <a:lumMod val="85000"/>
                    <a:lumOff val="15000"/>
                  </a:schemeClr>
                </a:solidFill>
              </a:rPr>
              <a:t>.2.1</a:t>
            </a:r>
            <a:r>
              <a:rPr lang="en-US" altLang="zh-CN" sz="1830" dirty="0">
                <a:solidFill>
                  <a:schemeClr val="tx1">
                    <a:lumMod val="85000"/>
                    <a:lumOff val="15000"/>
                  </a:schemeClr>
                </a:solidFill>
              </a:rPr>
              <a:t>3</a:t>
            </a:r>
            <a:endParaRPr lang="en-GB" sz="1830" dirty="0">
              <a:solidFill>
                <a:schemeClr val="tx1">
                  <a:lumMod val="85000"/>
                  <a:lumOff val="15000"/>
                </a:schemeClr>
              </a:solidFill>
            </a:endParaRPr>
          </a:p>
          <a:p>
            <a:pPr fontAlgn="auto">
              <a:lnSpc>
                <a:spcPct val="150000"/>
              </a:lnSpc>
              <a:spcBef>
                <a:spcPts val="0"/>
              </a:spcBef>
            </a:pPr>
            <a:r>
              <a:rPr lang="en-GB" sz="1830" dirty="0">
                <a:solidFill>
                  <a:schemeClr val="tx1">
                    <a:lumMod val="85000"/>
                    <a:lumOff val="15000"/>
                  </a:schemeClr>
                </a:solidFill>
              </a:rPr>
              <a:t>pip3 install </a:t>
            </a:r>
            <a:r>
              <a:rPr lang="en-GB" sz="1830" dirty="0" err="1">
                <a:solidFill>
                  <a:schemeClr val="tx1">
                    <a:lumMod val="85000"/>
                    <a:lumOff val="15000"/>
                  </a:schemeClr>
                </a:solidFill>
              </a:rPr>
              <a:t>django</a:t>
            </a:r>
            <a:r>
              <a:rPr lang="en-GB" sz="1830" dirty="0">
                <a:solidFill>
                  <a:schemeClr val="tx1">
                    <a:lumMod val="85000"/>
                    <a:lumOff val="15000"/>
                  </a:schemeClr>
                </a:solidFill>
              </a:rPr>
              <a:t>-</a:t>
            </a:r>
            <a:r>
              <a:rPr lang="en-GB" sz="1830" dirty="0" err="1">
                <a:solidFill>
                  <a:schemeClr val="tx1">
                    <a:lumMod val="85000"/>
                    <a:lumOff val="15000"/>
                  </a:schemeClr>
                </a:solidFill>
              </a:rPr>
              <a:t>cors</a:t>
            </a:r>
            <a:r>
              <a:rPr lang="en-GB" sz="1830" dirty="0">
                <a:solidFill>
                  <a:schemeClr val="tx1">
                    <a:lumMod val="85000"/>
                    <a:lumOff val="15000"/>
                  </a:schemeClr>
                </a:solidFill>
              </a:rPr>
              <a:t>-headers==3.0.2</a:t>
            </a:r>
            <a:endParaRPr lang="en-GB" sz="1830" dirty="0">
              <a:solidFill>
                <a:schemeClr val="tx1">
                  <a:lumMod val="85000"/>
                  <a:lumOff val="15000"/>
                </a:schemeClr>
              </a:solidFill>
            </a:endParaRPr>
          </a:p>
          <a:p>
            <a:pPr fontAlgn="auto">
              <a:lnSpc>
                <a:spcPct val="150000"/>
              </a:lnSpc>
              <a:spcBef>
                <a:spcPts val="0"/>
              </a:spcBef>
            </a:pPr>
            <a:r>
              <a:rPr lang="en-GB" sz="1830" dirty="0">
                <a:solidFill>
                  <a:schemeClr val="tx1">
                    <a:lumMod val="85000"/>
                    <a:lumOff val="15000"/>
                  </a:schemeClr>
                </a:solidFill>
              </a:rPr>
              <a:t>pip3 install </a:t>
            </a:r>
            <a:r>
              <a:rPr lang="en-GB" sz="1830" dirty="0" err="1">
                <a:solidFill>
                  <a:schemeClr val="tx1">
                    <a:lumMod val="85000"/>
                    <a:lumOff val="15000"/>
                  </a:schemeClr>
                </a:solidFill>
              </a:rPr>
              <a:t>django-redis</a:t>
            </a:r>
            <a:r>
              <a:rPr lang="en-GB" sz="1830" dirty="0">
                <a:solidFill>
                  <a:schemeClr val="tx1">
                    <a:lumMod val="85000"/>
                    <a:lumOff val="15000"/>
                  </a:schemeClr>
                </a:solidFill>
              </a:rPr>
              <a:t>==4.10.0</a:t>
            </a:r>
            <a:endParaRPr lang="en-GB" sz="1830" dirty="0">
              <a:solidFill>
                <a:schemeClr val="tx1">
                  <a:lumMod val="85000"/>
                  <a:lumOff val="15000"/>
                </a:schemeClr>
              </a:solidFill>
            </a:endParaRPr>
          </a:p>
          <a:p>
            <a:pPr fontAlgn="auto">
              <a:lnSpc>
                <a:spcPct val="150000"/>
              </a:lnSpc>
              <a:spcBef>
                <a:spcPts val="0"/>
              </a:spcBef>
            </a:pPr>
            <a:r>
              <a:rPr lang="en-GB" sz="1830" dirty="0">
                <a:solidFill>
                  <a:schemeClr val="tx1">
                    <a:lumMod val="85000"/>
                    <a:lumOff val="15000"/>
                  </a:schemeClr>
                </a:solidFill>
              </a:rPr>
              <a:t>pip3 install </a:t>
            </a:r>
            <a:r>
              <a:rPr lang="en-GB" sz="1830" dirty="0" err="1">
                <a:solidFill>
                  <a:schemeClr val="tx1">
                    <a:lumMod val="85000"/>
                    <a:lumOff val="15000"/>
                  </a:schemeClr>
                </a:solidFill>
              </a:rPr>
              <a:t>PyMySQL</a:t>
            </a:r>
            <a:r>
              <a:rPr lang="en-GB" sz="1830" dirty="0">
                <a:solidFill>
                  <a:schemeClr val="tx1">
                    <a:lumMod val="85000"/>
                    <a:lumOff val="15000"/>
                  </a:schemeClr>
                </a:solidFill>
              </a:rPr>
              <a:t>==0.9.3</a:t>
            </a:r>
            <a:endParaRPr lang="en-GB" sz="1830" dirty="0">
              <a:solidFill>
                <a:schemeClr val="tx1">
                  <a:lumMod val="85000"/>
                  <a:lumOff val="15000"/>
                </a:schemeClr>
              </a:solidFill>
            </a:endParaRPr>
          </a:p>
          <a:p>
            <a:pPr>
              <a:lnSpc>
                <a:spcPct val="150000"/>
              </a:lnSpc>
              <a:spcBef>
                <a:spcPts val="0"/>
              </a:spcBef>
            </a:pPr>
            <a:r>
              <a:rPr lang="en-GB" altLang="zh-CN" sz="1830" dirty="0">
                <a:solidFill>
                  <a:schemeClr val="tx1">
                    <a:lumMod val="85000"/>
                    <a:lumOff val="15000"/>
                  </a:schemeClr>
                </a:solidFill>
              </a:rPr>
              <a:t>pip3 install </a:t>
            </a:r>
            <a:r>
              <a:rPr lang="en-US" altLang="zh-CN" sz="1830" dirty="0" err="1">
                <a:solidFill>
                  <a:schemeClr val="tx1">
                    <a:lumMod val="85000"/>
                    <a:lumOff val="15000"/>
                  </a:schemeClr>
                </a:solidFill>
              </a:rPr>
              <a:t>mysqlclient</a:t>
            </a:r>
            <a:r>
              <a:rPr lang="en-US" altLang="zh-CN" sz="1830" dirty="0">
                <a:solidFill>
                  <a:schemeClr val="tx1">
                    <a:lumMod val="85000"/>
                    <a:lumOff val="15000"/>
                  </a:schemeClr>
                </a:solidFill>
              </a:rPr>
              <a:t>==2.1.0</a:t>
            </a:r>
            <a:endParaRPr lang="en-GB" sz="1830" dirty="0">
              <a:solidFill>
                <a:schemeClr val="tx1">
                  <a:lumMod val="85000"/>
                  <a:lumOff val="15000"/>
                </a:schemeClr>
              </a:solidFill>
            </a:endParaRPr>
          </a:p>
          <a:p>
            <a:pPr fontAlgn="auto">
              <a:lnSpc>
                <a:spcPct val="150000"/>
              </a:lnSpc>
              <a:spcBef>
                <a:spcPts val="0"/>
              </a:spcBef>
            </a:pPr>
            <a:r>
              <a:rPr lang="en-GB" sz="1830" dirty="0">
                <a:solidFill>
                  <a:schemeClr val="tx1">
                    <a:lumMod val="85000"/>
                    <a:lumOff val="15000"/>
                  </a:schemeClr>
                </a:solidFill>
              </a:rPr>
              <a:t>pip3 install celery==4.3.0</a:t>
            </a:r>
            <a:endParaRPr lang="en-GB" sz="1830" dirty="0">
              <a:solidFill>
                <a:schemeClr val="tx1">
                  <a:lumMod val="85000"/>
                  <a:lumOff val="15000"/>
                </a:schemeClr>
              </a:solidFill>
            </a:endParaRPr>
          </a:p>
          <a:p>
            <a:pPr fontAlgn="auto">
              <a:lnSpc>
                <a:spcPct val="150000"/>
              </a:lnSpc>
              <a:spcBef>
                <a:spcPts val="0"/>
              </a:spcBef>
            </a:pPr>
            <a:r>
              <a:rPr lang="en-GB" sz="1830" dirty="0">
                <a:solidFill>
                  <a:schemeClr val="tx1">
                    <a:lumMod val="85000"/>
                    <a:lumOff val="15000"/>
                  </a:schemeClr>
                </a:solidFill>
              </a:rPr>
              <a:t>pip3 install </a:t>
            </a:r>
            <a:r>
              <a:rPr lang="en-GB" sz="1830" dirty="0" err="1">
                <a:solidFill>
                  <a:schemeClr val="tx1">
                    <a:lumMod val="85000"/>
                    <a:lumOff val="15000"/>
                  </a:schemeClr>
                </a:solidFill>
              </a:rPr>
              <a:t>PyJWT</a:t>
            </a:r>
            <a:r>
              <a:rPr lang="en-GB" sz="1830" dirty="0">
                <a:solidFill>
                  <a:schemeClr val="tx1">
                    <a:lumMod val="85000"/>
                    <a:lumOff val="15000"/>
                  </a:schemeClr>
                </a:solidFill>
              </a:rPr>
              <a:t>==1.7.1</a:t>
            </a:r>
            <a:endParaRPr lang="en-GB" sz="1830" dirty="0">
              <a:solidFill>
                <a:schemeClr val="tx1">
                  <a:lumMod val="85000"/>
                  <a:lumOff val="15000"/>
                </a:schemeClr>
              </a:solidFill>
            </a:endParaRPr>
          </a:p>
          <a:p>
            <a:pPr fontAlgn="auto">
              <a:lnSpc>
                <a:spcPct val="150000"/>
              </a:lnSpc>
              <a:spcBef>
                <a:spcPts val="0"/>
              </a:spcBef>
            </a:pPr>
            <a:r>
              <a:rPr lang="en-GB" sz="1830" dirty="0">
                <a:solidFill>
                  <a:schemeClr val="tx1">
                    <a:lumMod val="85000"/>
                    <a:lumOff val="15000"/>
                  </a:schemeClr>
                </a:solidFill>
              </a:rPr>
              <a:t>pip3 install </a:t>
            </a:r>
            <a:r>
              <a:rPr lang="en-GB" sz="1830" dirty="0" err="1">
                <a:solidFill>
                  <a:schemeClr val="tx1">
                    <a:lumMod val="85000"/>
                    <a:lumOff val="15000"/>
                  </a:schemeClr>
                </a:solidFill>
              </a:rPr>
              <a:t>uWSGI</a:t>
            </a:r>
            <a:r>
              <a:rPr lang="en-GB" sz="1830" dirty="0">
                <a:solidFill>
                  <a:schemeClr val="tx1">
                    <a:lumMod val="85000"/>
                    <a:lumOff val="15000"/>
                  </a:schemeClr>
                </a:solidFill>
              </a:rPr>
              <a:t>==2.0.18</a:t>
            </a:r>
            <a:endParaRPr lang="en-GB" sz="1830" dirty="0">
              <a:solidFill>
                <a:schemeClr val="tx1">
                  <a:lumMod val="85000"/>
                  <a:lumOff val="15000"/>
                </a:schemeClr>
              </a:solidFill>
            </a:endParaRPr>
          </a:p>
          <a:p>
            <a:pPr fontAlgn="auto">
              <a:lnSpc>
                <a:spcPct val="150000"/>
              </a:lnSpc>
              <a:spcBef>
                <a:spcPts val="0"/>
              </a:spcBef>
            </a:pPr>
            <a:r>
              <a:rPr lang="en-GB" sz="1830" dirty="0">
                <a:solidFill>
                  <a:schemeClr val="tx1">
                    <a:lumMod val="85000"/>
                    <a:lumOff val="15000"/>
                  </a:schemeClr>
                </a:solidFill>
              </a:rPr>
              <a:t>pip3 install python-</a:t>
            </a:r>
            <a:r>
              <a:rPr lang="en-GB" sz="1830" dirty="0" err="1">
                <a:solidFill>
                  <a:schemeClr val="tx1">
                    <a:lumMod val="85000"/>
                    <a:lumOff val="15000"/>
                  </a:schemeClr>
                </a:solidFill>
              </a:rPr>
              <a:t>alipay</a:t>
            </a:r>
            <a:r>
              <a:rPr lang="en-GB" sz="1830" dirty="0">
                <a:solidFill>
                  <a:schemeClr val="tx1">
                    <a:lumMod val="85000"/>
                    <a:lumOff val="15000"/>
                  </a:schemeClr>
                </a:solidFill>
              </a:rPr>
              <a:t>-</a:t>
            </a:r>
            <a:r>
              <a:rPr lang="en-GB" sz="1830" dirty="0" err="1">
                <a:solidFill>
                  <a:schemeClr val="tx1">
                    <a:lumMod val="85000"/>
                    <a:lumOff val="15000"/>
                  </a:schemeClr>
                </a:solidFill>
              </a:rPr>
              <a:t>sdk</a:t>
            </a:r>
            <a:r>
              <a:rPr lang="en-GB" sz="1830" dirty="0">
                <a:solidFill>
                  <a:schemeClr val="tx1">
                    <a:lumMod val="85000"/>
                    <a:lumOff val="15000"/>
                  </a:schemeClr>
                </a:solidFill>
              </a:rPr>
              <a:t>==2.0.1</a:t>
            </a:r>
            <a:endParaRPr lang="en-GB" sz="1830" dirty="0">
              <a:solidFill>
                <a:schemeClr val="tx1">
                  <a:lumMod val="85000"/>
                  <a:lumOff val="15000"/>
                </a:schemeClr>
              </a:solidFill>
            </a:endParaRPr>
          </a:p>
          <a:p>
            <a:pPr fontAlgn="auto">
              <a:lnSpc>
                <a:spcPct val="150000"/>
              </a:lnSpc>
              <a:spcBef>
                <a:spcPts val="0"/>
              </a:spcBef>
            </a:pPr>
            <a:r>
              <a:rPr lang="en-US" altLang="zh-CN" sz="1830" dirty="0">
                <a:solidFill>
                  <a:schemeClr val="tx1">
                    <a:lumMod val="85000"/>
                    <a:lumOff val="15000"/>
                  </a:schemeClr>
                </a:solidFill>
              </a:rPr>
              <a:t>pip3</a:t>
            </a:r>
            <a:r>
              <a:rPr lang="zh-CN" altLang="en-US" sz="1830" dirty="0">
                <a:solidFill>
                  <a:schemeClr val="tx1">
                    <a:lumMod val="85000"/>
                    <a:lumOff val="15000"/>
                  </a:schemeClr>
                </a:solidFill>
              </a:rPr>
              <a:t> </a:t>
            </a:r>
            <a:r>
              <a:rPr lang="en-US" altLang="zh-CN" sz="1830" dirty="0">
                <a:solidFill>
                  <a:schemeClr val="tx1">
                    <a:lumMod val="85000"/>
                    <a:lumOff val="15000"/>
                  </a:schemeClr>
                </a:solidFill>
              </a:rPr>
              <a:t>install</a:t>
            </a:r>
            <a:r>
              <a:rPr lang="zh-CN" altLang="en-US" sz="1830" dirty="0">
                <a:solidFill>
                  <a:schemeClr val="tx1">
                    <a:lumMod val="85000"/>
                    <a:lumOff val="15000"/>
                  </a:schemeClr>
                </a:solidFill>
              </a:rPr>
              <a:t> </a:t>
            </a:r>
            <a:r>
              <a:rPr lang="en-US" altLang="zh-CN" sz="1830" dirty="0">
                <a:solidFill>
                  <a:schemeClr val="tx1">
                    <a:lumMod val="85000"/>
                    <a:lumOff val="15000"/>
                  </a:schemeClr>
                </a:solidFill>
              </a:rPr>
              <a:t>flask==2.2.2</a:t>
            </a:r>
            <a:endParaRPr lang="en-GB" sz="1830" dirty="0">
              <a:solidFill>
                <a:schemeClr val="tx1">
                  <a:lumMod val="85000"/>
                  <a:lumOff val="15000"/>
                </a:schemeClr>
              </a:solidFill>
            </a:endParaRPr>
          </a:p>
          <a:p>
            <a:pPr fontAlgn="auto">
              <a:lnSpc>
                <a:spcPct val="150000"/>
              </a:lnSpc>
              <a:spcBef>
                <a:spcPts val="0"/>
              </a:spcBef>
            </a:pPr>
            <a:r>
              <a:rPr lang="en-GB" sz="1830" dirty="0">
                <a:solidFill>
                  <a:schemeClr val="tx1">
                    <a:lumMod val="85000"/>
                    <a:lumOff val="15000"/>
                  </a:schemeClr>
                </a:solidFill>
              </a:rPr>
              <a:t>pip3 install Pillow</a:t>
            </a:r>
            <a:endParaRPr lang="en-GB" sz="1830" dirty="0">
              <a:solidFill>
                <a:schemeClr val="tx1">
                  <a:lumMod val="85000"/>
                  <a:lumOff val="15000"/>
                </a:schemeClr>
              </a:solidFill>
            </a:endParaRPr>
          </a:p>
          <a:p>
            <a:pPr fontAlgn="auto">
              <a:lnSpc>
                <a:spcPct val="150000"/>
              </a:lnSpc>
              <a:spcBef>
                <a:spcPts val="0"/>
              </a:spcBef>
            </a:pPr>
            <a:r>
              <a:rPr lang="en-GB" sz="1830" dirty="0">
                <a:solidFill>
                  <a:schemeClr val="tx1">
                    <a:lumMod val="85000"/>
                    <a:lumOff val="15000"/>
                  </a:schemeClr>
                </a:solidFill>
              </a:rPr>
              <a:t>pip3 install </a:t>
            </a:r>
            <a:r>
              <a:rPr lang="en-GB" sz="1830" dirty="0" err="1">
                <a:solidFill>
                  <a:schemeClr val="tx1">
                    <a:lumMod val="85000"/>
                    <a:lumOff val="15000"/>
                  </a:schemeClr>
                </a:solidFill>
              </a:rPr>
              <a:t>gevent</a:t>
            </a:r>
            <a:endParaRPr lang="en-GB" sz="1830" dirty="0">
              <a:solidFill>
                <a:schemeClr val="tx1">
                  <a:lumMod val="85000"/>
                  <a:lumOff val="15000"/>
                </a:schemeClr>
              </a:solidFill>
            </a:endParaRPr>
          </a:p>
          <a:p>
            <a:pPr fontAlgn="auto">
              <a:lnSpc>
                <a:spcPct val="150000"/>
              </a:lnSpc>
              <a:spcBef>
                <a:spcPts val="0"/>
              </a:spcBef>
            </a:pPr>
            <a:r>
              <a:rPr lang="en-GB" sz="1830" dirty="0">
                <a:solidFill>
                  <a:schemeClr val="tx1">
                    <a:lumMod val="85000"/>
                    <a:lumOff val="15000"/>
                  </a:schemeClr>
                </a:solidFill>
              </a:rPr>
              <a:t>pip3 install </a:t>
            </a:r>
            <a:r>
              <a:rPr lang="en-GB" sz="1830" dirty="0" err="1">
                <a:solidFill>
                  <a:schemeClr val="tx1">
                    <a:lumMod val="85000"/>
                    <a:lumOff val="15000"/>
                  </a:schemeClr>
                </a:solidFill>
              </a:rPr>
              <a:t>psutil</a:t>
            </a:r>
            <a:endParaRPr sz="1830" dirty="0">
              <a:solidFill>
                <a:schemeClr val="tx1">
                  <a:lumMod val="85000"/>
                  <a:lumOff val="15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linds(horizont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blinds(horizontal)">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blinds(horizontal)">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blinds(horizontal)">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blinds(horizontal)">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blinds(horizontal)">
                                      <p:cBhvr>
                                        <p:cTn id="47" dur="500"/>
                                        <p:tgtEl>
                                          <p:spTgt spid="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7">
                                            <p:txEl>
                                              <p:pRg st="9" end="9"/>
                                            </p:txEl>
                                          </p:spTgt>
                                        </p:tgtEl>
                                        <p:attrNameLst>
                                          <p:attrName>style.visibility</p:attrName>
                                        </p:attrNameLst>
                                      </p:cBhvr>
                                      <p:to>
                                        <p:strVal val="visible"/>
                                      </p:to>
                                    </p:set>
                                    <p:animEffect transition="in" filter="blinds(horizontal)">
                                      <p:cBhvr>
                                        <p:cTn id="52" dur="500"/>
                                        <p:tgtEl>
                                          <p:spTgt spid="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Effect transition="in" filter="blinds(horizontal)">
                                      <p:cBhvr>
                                        <p:cTn id="57" dur="500"/>
                                        <p:tgtEl>
                                          <p:spTgt spid="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7">
                                            <p:txEl>
                                              <p:pRg st="11" end="11"/>
                                            </p:txEl>
                                          </p:spTgt>
                                        </p:tgtEl>
                                        <p:attrNameLst>
                                          <p:attrName>style.visibility</p:attrName>
                                        </p:attrNameLst>
                                      </p:cBhvr>
                                      <p:to>
                                        <p:strVal val="visible"/>
                                      </p:to>
                                    </p:set>
                                    <p:animEffect transition="in" filter="blinds(horizontal)">
                                      <p:cBhvr>
                                        <p:cTn id="62" dur="500"/>
                                        <p:tgtEl>
                                          <p:spTgt spid="7">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7">
                                            <p:txEl>
                                              <p:pRg st="12" end="12"/>
                                            </p:txEl>
                                          </p:spTgt>
                                        </p:tgtEl>
                                        <p:attrNameLst>
                                          <p:attrName>style.visibility</p:attrName>
                                        </p:attrNameLst>
                                      </p:cBhvr>
                                      <p:to>
                                        <p:strVal val="visible"/>
                                      </p:to>
                                    </p:set>
                                    <p:animEffect transition="in" filter="blinds(horizontal)">
                                      <p:cBhvr>
                                        <p:cTn id="67"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4018117" y="2427734"/>
            <a:ext cx="4370308" cy="534816"/>
          </a:xfrm>
        </p:spPr>
        <p:txBody>
          <a:bodyPr/>
          <a:lstStyle/>
          <a:p>
            <a:r>
              <a:rPr lang="zh-CN" altLang="en-US" dirty="0">
                <a:solidFill>
                  <a:schemeClr val="tx1">
                    <a:lumMod val="75000"/>
                    <a:lumOff val="25000"/>
                  </a:schemeClr>
                </a:solidFill>
              </a:rPr>
              <a:t>组织形式</a:t>
            </a:r>
            <a:endParaRPr lang="zh-CN" altLang="en-US" dirty="0">
              <a:solidFill>
                <a:schemeClr val="tx1">
                  <a:lumMod val="75000"/>
                  <a:lumOff val="25000"/>
                </a:schemeClr>
              </a:solidFill>
            </a:endParaRPr>
          </a:p>
        </p:txBody>
      </p:sp>
      <p:sp>
        <p:nvSpPr>
          <p:cNvPr id="6" name="圆角矩形 5"/>
          <p:cNvSpPr/>
          <p:nvPr/>
        </p:nvSpPr>
        <p:spPr>
          <a:xfrm>
            <a:off x="2699792" y="2139702"/>
            <a:ext cx="864096" cy="1110880"/>
          </a:xfrm>
          <a:prstGeom prst="round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7200" b="1" i="1"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sz="7200" b="1" i="1"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lumMod val="85000"/>
                    <a:lumOff val="15000"/>
                  </a:schemeClr>
                </a:solidFill>
              </a:rPr>
              <a:t>学员</a:t>
            </a:r>
            <a:endParaRPr lang="zh-CN" altLang="en-US" b="1" dirty="0">
              <a:solidFill>
                <a:schemeClr val="tx1">
                  <a:lumMod val="85000"/>
                  <a:lumOff val="15000"/>
                </a:schemeClr>
              </a:solidFill>
            </a:endParaRPr>
          </a:p>
        </p:txBody>
      </p:sp>
      <p:sp>
        <p:nvSpPr>
          <p:cNvPr id="7" name="内容占位符 6"/>
          <p:cNvSpPr>
            <a:spLocks noGrp="1"/>
          </p:cNvSpPr>
          <p:nvPr>
            <p:ph idx="1"/>
          </p:nvPr>
        </p:nvSpPr>
        <p:spPr>
          <a:xfrm>
            <a:off x="457200" y="1343660"/>
            <a:ext cx="5288915" cy="3028315"/>
          </a:xfrm>
        </p:spPr>
        <p:txBody>
          <a:bodyPr>
            <a:normAutofit/>
          </a:bodyPr>
          <a:lstStyle/>
          <a:p>
            <a:pPr fontAlgn="auto">
              <a:lnSpc>
                <a:spcPct val="150000"/>
              </a:lnSpc>
              <a:spcBef>
                <a:spcPts val="0"/>
              </a:spcBef>
            </a:pPr>
            <a:r>
              <a:rPr lang="zh-CN" altLang="en-US" sz="1830" dirty="0">
                <a:solidFill>
                  <a:schemeClr val="tx1">
                    <a:lumMod val="85000"/>
                    <a:lumOff val="15000"/>
                  </a:schemeClr>
                </a:solidFill>
              </a:rPr>
              <a:t>分组形式，自由结组</a:t>
            </a:r>
            <a:r>
              <a:rPr lang="en-US" altLang="zh-CN" sz="1830" dirty="0">
                <a:solidFill>
                  <a:schemeClr val="tx1">
                    <a:lumMod val="85000"/>
                    <a:lumOff val="15000"/>
                  </a:schemeClr>
                </a:solidFill>
              </a:rPr>
              <a:t>+</a:t>
            </a:r>
            <a:r>
              <a:rPr lang="zh-CN" altLang="en-US" sz="1830" dirty="0">
                <a:solidFill>
                  <a:schemeClr val="tx1">
                    <a:lumMod val="85000"/>
                    <a:lumOff val="15000"/>
                  </a:schemeClr>
                </a:solidFill>
              </a:rPr>
              <a:t>带班老师安排，不许遗漏同学</a:t>
            </a:r>
            <a:r>
              <a:rPr lang="en-US" altLang="zh-CN" sz="1830" dirty="0">
                <a:solidFill>
                  <a:schemeClr val="tx1">
                    <a:lumMod val="85000"/>
                    <a:lumOff val="15000"/>
                  </a:schemeClr>
                </a:solidFill>
              </a:rPr>
              <a:t> </a:t>
            </a:r>
            <a:r>
              <a:rPr lang="zh-CN" altLang="en-US" sz="1830" dirty="0">
                <a:solidFill>
                  <a:schemeClr val="tx1">
                    <a:lumMod val="85000"/>
                    <a:lumOff val="15000"/>
                  </a:schemeClr>
                </a:solidFill>
              </a:rPr>
              <a:t>（</a:t>
            </a:r>
            <a:r>
              <a:rPr lang="en-US" altLang="zh-CN" sz="1830" dirty="0">
                <a:solidFill>
                  <a:schemeClr val="tx1">
                    <a:lumMod val="85000"/>
                    <a:lumOff val="15000"/>
                  </a:schemeClr>
                </a:solidFill>
              </a:rPr>
              <a:t>10</a:t>
            </a:r>
            <a:r>
              <a:rPr lang="zh-CN" altLang="en-US" sz="1830" dirty="0">
                <a:solidFill>
                  <a:schemeClr val="tx1">
                    <a:lumMod val="85000"/>
                    <a:lumOff val="15000"/>
                  </a:schemeClr>
                </a:solidFill>
              </a:rPr>
              <a:t>月</a:t>
            </a:r>
            <a:r>
              <a:rPr lang="en-US" altLang="zh-CN" sz="1830" dirty="0">
                <a:solidFill>
                  <a:schemeClr val="tx1">
                    <a:lumMod val="85000"/>
                    <a:lumOff val="15000"/>
                  </a:schemeClr>
                </a:solidFill>
              </a:rPr>
              <a:t>31</a:t>
            </a:r>
            <a:r>
              <a:rPr lang="zh-CN" altLang="en-US" sz="1830" dirty="0">
                <a:solidFill>
                  <a:schemeClr val="tx1">
                    <a:lumMod val="85000"/>
                    <a:lumOff val="15000"/>
                  </a:schemeClr>
                </a:solidFill>
              </a:rPr>
              <a:t>日</a:t>
            </a:r>
            <a:r>
              <a:rPr lang="en-US" altLang="zh-CN" sz="1830" dirty="0">
                <a:solidFill>
                  <a:schemeClr val="tx1">
                    <a:lumMod val="85000"/>
                    <a:lumOff val="15000"/>
                  </a:schemeClr>
                </a:solidFill>
              </a:rPr>
              <a:t> </a:t>
            </a:r>
            <a:r>
              <a:rPr lang="zh-CN" altLang="en-US" sz="1830" dirty="0">
                <a:solidFill>
                  <a:schemeClr val="tx1">
                    <a:lumMod val="85000"/>
                    <a:lumOff val="15000"/>
                  </a:schemeClr>
                </a:solidFill>
              </a:rPr>
              <a:t>分组完毕）</a:t>
            </a:r>
            <a:endParaRPr lang="en-US" altLang="zh-CN" sz="1830" dirty="0">
              <a:solidFill>
                <a:schemeClr val="tx1">
                  <a:lumMod val="85000"/>
                  <a:lumOff val="15000"/>
                </a:schemeClr>
              </a:solidFill>
            </a:endParaRPr>
          </a:p>
          <a:p>
            <a:pPr fontAlgn="auto">
              <a:lnSpc>
                <a:spcPct val="150000"/>
              </a:lnSpc>
              <a:spcBef>
                <a:spcPts val="0"/>
              </a:spcBef>
            </a:pPr>
            <a:r>
              <a:rPr lang="zh-CN" altLang="en-US" sz="1830" dirty="0">
                <a:solidFill>
                  <a:schemeClr val="tx1">
                    <a:lumMod val="85000"/>
                    <a:lumOff val="15000"/>
                  </a:schemeClr>
                </a:solidFill>
              </a:rPr>
              <a:t>远程托管同学为一个班可在托管群沟通分组</a:t>
            </a:r>
            <a:endParaRPr lang="en-US" altLang="zh-CN" sz="1830" dirty="0">
              <a:solidFill>
                <a:schemeClr val="tx1">
                  <a:lumMod val="85000"/>
                  <a:lumOff val="15000"/>
                </a:schemeClr>
              </a:solidFill>
            </a:endParaRPr>
          </a:p>
          <a:p>
            <a:pPr fontAlgn="auto">
              <a:lnSpc>
                <a:spcPct val="150000"/>
              </a:lnSpc>
              <a:spcBef>
                <a:spcPts val="0"/>
              </a:spcBef>
            </a:pPr>
            <a:r>
              <a:rPr lang="zh-CN" altLang="en-US" sz="1830" dirty="0">
                <a:solidFill>
                  <a:schemeClr val="tx1">
                    <a:lumMod val="85000"/>
                    <a:lumOff val="15000"/>
                  </a:schemeClr>
                </a:solidFill>
              </a:rPr>
              <a:t>每组一位组长可以负责组织沟通</a:t>
            </a:r>
            <a:r>
              <a:rPr lang="zh-CN" altLang="en-US" sz="1830" dirty="0">
                <a:solidFill>
                  <a:schemeClr val="tx1">
                    <a:lumMod val="85000"/>
                    <a:lumOff val="15000"/>
                  </a:schemeClr>
                </a:solidFill>
                <a:sym typeface="+mn-ea"/>
              </a:rPr>
              <a:t>（</a:t>
            </a:r>
            <a:r>
              <a:rPr lang="en-US" altLang="zh-CN" sz="1830" dirty="0">
                <a:solidFill>
                  <a:schemeClr val="tx1">
                    <a:lumMod val="85000"/>
                    <a:lumOff val="15000"/>
                  </a:schemeClr>
                </a:solidFill>
                <a:sym typeface="+mn-ea"/>
              </a:rPr>
              <a:t>10</a:t>
            </a:r>
            <a:r>
              <a:rPr lang="zh-CN" altLang="en-US" sz="1830" dirty="0">
                <a:solidFill>
                  <a:schemeClr val="tx1">
                    <a:lumMod val="85000"/>
                    <a:lumOff val="15000"/>
                  </a:schemeClr>
                </a:solidFill>
                <a:sym typeface="+mn-ea"/>
              </a:rPr>
              <a:t>月</a:t>
            </a:r>
            <a:r>
              <a:rPr lang="en-US" altLang="zh-CN" sz="1830" dirty="0">
                <a:solidFill>
                  <a:schemeClr val="tx1">
                    <a:lumMod val="85000"/>
                    <a:lumOff val="15000"/>
                  </a:schemeClr>
                </a:solidFill>
                <a:sym typeface="+mn-ea"/>
              </a:rPr>
              <a:t>31</a:t>
            </a:r>
            <a:r>
              <a:rPr lang="zh-CN" altLang="en-US" sz="1830" dirty="0">
                <a:solidFill>
                  <a:schemeClr val="tx1">
                    <a:lumMod val="85000"/>
                    <a:lumOff val="15000"/>
                  </a:schemeClr>
                </a:solidFill>
                <a:sym typeface="+mn-ea"/>
              </a:rPr>
              <a:t>日</a:t>
            </a:r>
            <a:r>
              <a:rPr lang="en-US" altLang="zh-CN" sz="1830" dirty="0">
                <a:solidFill>
                  <a:schemeClr val="tx1">
                    <a:lumMod val="85000"/>
                    <a:lumOff val="15000"/>
                  </a:schemeClr>
                </a:solidFill>
                <a:sym typeface="+mn-ea"/>
              </a:rPr>
              <a:t> </a:t>
            </a:r>
            <a:r>
              <a:rPr lang="zh-CN" altLang="en-US" sz="1830" dirty="0">
                <a:solidFill>
                  <a:schemeClr val="tx1">
                    <a:lumMod val="85000"/>
                    <a:lumOff val="15000"/>
                  </a:schemeClr>
                </a:solidFill>
                <a:sym typeface="+mn-ea"/>
              </a:rPr>
              <a:t>分组完毕）</a:t>
            </a:r>
            <a:endParaRPr lang="en-US" altLang="zh-CN" sz="1830" dirty="0">
              <a:solidFill>
                <a:schemeClr val="tx1">
                  <a:lumMod val="85000"/>
                  <a:lumOff val="15000"/>
                </a:schemeClr>
              </a:solidFill>
            </a:endParaRPr>
          </a:p>
          <a:p>
            <a:pPr fontAlgn="auto">
              <a:lnSpc>
                <a:spcPct val="150000"/>
              </a:lnSpc>
              <a:spcBef>
                <a:spcPts val="0"/>
              </a:spcBef>
            </a:pPr>
            <a:r>
              <a:rPr lang="zh-CN" altLang="en-US" sz="1830" dirty="0">
                <a:solidFill>
                  <a:schemeClr val="tx1">
                    <a:lumMod val="85000"/>
                    <a:lumOff val="15000"/>
                  </a:schemeClr>
                </a:solidFill>
              </a:rPr>
              <a:t>每组一个工作日报，每位成员</a:t>
            </a:r>
            <a:r>
              <a:rPr lang="en-US" altLang="zh-CN" sz="1830" dirty="0">
                <a:solidFill>
                  <a:schemeClr val="tx1">
                    <a:lumMod val="85000"/>
                    <a:lumOff val="15000"/>
                  </a:schemeClr>
                </a:solidFill>
              </a:rPr>
              <a:t>3</a:t>
            </a:r>
            <a:r>
              <a:rPr lang="zh-CN" altLang="en-US" sz="1830" dirty="0">
                <a:solidFill>
                  <a:schemeClr val="tx1">
                    <a:lumMod val="85000"/>
                    <a:lumOff val="15000"/>
                  </a:schemeClr>
                </a:solidFill>
              </a:rPr>
              <a:t>天填写一次，明确进度</a:t>
            </a:r>
            <a:endParaRPr lang="en-US" altLang="zh-CN" sz="1830" dirty="0">
              <a:solidFill>
                <a:schemeClr val="tx1">
                  <a:lumMod val="85000"/>
                  <a:lumOff val="15000"/>
                </a:schemeClr>
              </a:solidFill>
            </a:endParaRPr>
          </a:p>
          <a:p>
            <a:pPr marL="0" indent="0" fontAlgn="auto">
              <a:lnSpc>
                <a:spcPct val="150000"/>
              </a:lnSpc>
              <a:spcBef>
                <a:spcPts val="0"/>
              </a:spcBef>
              <a:buNone/>
            </a:pPr>
            <a:endParaRPr lang="en-US" sz="1830" dirty="0">
              <a:solidFill>
                <a:schemeClr val="tx1">
                  <a:lumMod val="85000"/>
                  <a:lumOff val="15000"/>
                </a:schemeClr>
              </a:solidFill>
            </a:endParaRPr>
          </a:p>
          <a:p>
            <a:pPr marL="0" indent="0" fontAlgn="auto">
              <a:lnSpc>
                <a:spcPct val="150000"/>
              </a:lnSpc>
              <a:spcBef>
                <a:spcPts val="0"/>
              </a:spcBef>
              <a:buNone/>
            </a:pPr>
            <a:endParaRPr sz="1830" dirty="0">
              <a:solidFill>
                <a:schemeClr val="tx1">
                  <a:lumMod val="85000"/>
                  <a:lumOff val="15000"/>
                </a:schemeClr>
              </a:solidFill>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24654" y="2571750"/>
            <a:ext cx="3663245" cy="20318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linds(horizontal)">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lumMod val="85000"/>
                    <a:lumOff val="15000"/>
                  </a:schemeClr>
                </a:solidFill>
              </a:rPr>
              <a:t>项目经理老师</a:t>
            </a:r>
            <a:endParaRPr lang="zh-CN" altLang="en-US" b="1" dirty="0">
              <a:solidFill>
                <a:schemeClr val="tx1">
                  <a:lumMod val="85000"/>
                  <a:lumOff val="15000"/>
                </a:schemeClr>
              </a:solidFill>
            </a:endParaRPr>
          </a:p>
        </p:txBody>
      </p:sp>
      <p:sp>
        <p:nvSpPr>
          <p:cNvPr id="7" name="内容占位符 6"/>
          <p:cNvSpPr>
            <a:spLocks noGrp="1"/>
          </p:cNvSpPr>
          <p:nvPr>
            <p:ph idx="1"/>
          </p:nvPr>
        </p:nvSpPr>
        <p:spPr>
          <a:xfrm>
            <a:off x="457200" y="1343661"/>
            <a:ext cx="7797165" cy="3028289"/>
          </a:xfrm>
        </p:spPr>
        <p:txBody>
          <a:bodyPr>
            <a:normAutofit fontScale="97500"/>
          </a:bodyPr>
          <a:lstStyle/>
          <a:p>
            <a:pPr fontAlgn="auto">
              <a:lnSpc>
                <a:spcPct val="150000"/>
              </a:lnSpc>
              <a:spcBef>
                <a:spcPts val="0"/>
              </a:spcBef>
            </a:pPr>
            <a:r>
              <a:rPr lang="zh-CN" altLang="en-US" sz="1830" dirty="0">
                <a:solidFill>
                  <a:schemeClr val="tx1">
                    <a:lumMod val="85000"/>
                    <a:lumOff val="15000"/>
                  </a:schemeClr>
                </a:solidFill>
              </a:rPr>
              <a:t>组织督促学员</a:t>
            </a:r>
            <a:endParaRPr sz="1830" dirty="0">
              <a:solidFill>
                <a:schemeClr val="tx1">
                  <a:lumMod val="85000"/>
                  <a:lumOff val="15000"/>
                </a:schemeClr>
              </a:solidFill>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15816" y="1941374"/>
            <a:ext cx="4392488" cy="270648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lumMod val="85000"/>
                    <a:lumOff val="15000"/>
                  </a:schemeClr>
                </a:solidFill>
              </a:rPr>
              <a:t>讲师</a:t>
            </a:r>
            <a:endParaRPr lang="zh-CN" altLang="en-US" b="1" dirty="0">
              <a:solidFill>
                <a:schemeClr val="tx1">
                  <a:lumMod val="85000"/>
                  <a:lumOff val="15000"/>
                </a:schemeClr>
              </a:solidFill>
            </a:endParaRPr>
          </a:p>
        </p:txBody>
      </p:sp>
      <p:sp>
        <p:nvSpPr>
          <p:cNvPr id="7" name="内容占位符 6"/>
          <p:cNvSpPr>
            <a:spLocks noGrp="1"/>
          </p:cNvSpPr>
          <p:nvPr>
            <p:ph idx="1"/>
          </p:nvPr>
        </p:nvSpPr>
        <p:spPr>
          <a:xfrm>
            <a:off x="457200" y="1343661"/>
            <a:ext cx="7797165" cy="3028289"/>
          </a:xfrm>
        </p:spPr>
        <p:txBody>
          <a:bodyPr>
            <a:normAutofit fontScale="97500"/>
          </a:bodyPr>
          <a:lstStyle/>
          <a:p>
            <a:pPr fontAlgn="auto">
              <a:lnSpc>
                <a:spcPct val="150000"/>
              </a:lnSpc>
              <a:spcBef>
                <a:spcPts val="0"/>
              </a:spcBef>
            </a:pPr>
            <a:r>
              <a:rPr lang="zh-CN" altLang="en-US" sz="1830" dirty="0">
                <a:solidFill>
                  <a:schemeClr val="tx1">
                    <a:lumMod val="85000"/>
                    <a:lumOff val="15000"/>
                  </a:schemeClr>
                </a:solidFill>
              </a:rPr>
              <a:t>主讲老师 ： 吕泽</a:t>
            </a:r>
            <a:endParaRPr lang="en-US" altLang="zh-CN" sz="1830" dirty="0">
              <a:solidFill>
                <a:schemeClr val="tx1">
                  <a:lumMod val="85000"/>
                  <a:lumOff val="15000"/>
                </a:schemeClr>
              </a:solidFill>
            </a:endParaRPr>
          </a:p>
          <a:p>
            <a:pPr fontAlgn="auto">
              <a:lnSpc>
                <a:spcPct val="150000"/>
              </a:lnSpc>
              <a:spcBef>
                <a:spcPts val="0"/>
              </a:spcBef>
            </a:pPr>
            <a:r>
              <a:rPr lang="zh-CN" altLang="en-US" sz="1830" dirty="0">
                <a:solidFill>
                  <a:schemeClr val="tx1">
                    <a:lumMod val="85000"/>
                    <a:lumOff val="15000"/>
                  </a:schemeClr>
                </a:solidFill>
              </a:rPr>
              <a:t>辅导老师 ： 中心或者带班项目经理</a:t>
            </a:r>
            <a:endParaRPr lang="en-US" altLang="zh-CN" sz="1830" dirty="0">
              <a:solidFill>
                <a:schemeClr val="tx1">
                  <a:lumMod val="85000"/>
                  <a:lumOff val="15000"/>
                </a:schemeClr>
              </a:solidFill>
            </a:endParaRPr>
          </a:p>
          <a:p>
            <a:pPr fontAlgn="auto">
              <a:lnSpc>
                <a:spcPct val="150000"/>
              </a:lnSpc>
              <a:spcBef>
                <a:spcPts val="0"/>
              </a:spcBef>
            </a:pPr>
            <a:r>
              <a:rPr lang="zh-CN" altLang="en-US" sz="1830" dirty="0">
                <a:solidFill>
                  <a:schemeClr val="tx1">
                    <a:lumMod val="85000"/>
                    <a:lumOff val="15000"/>
                  </a:schemeClr>
                </a:solidFill>
              </a:rPr>
              <a:t>验收老师 ： 待定</a:t>
            </a:r>
            <a:endParaRPr lang="en-US" altLang="zh-CN" sz="1830" dirty="0">
              <a:solidFill>
                <a:schemeClr val="tx1">
                  <a:lumMod val="85000"/>
                  <a:lumOff val="15000"/>
                </a:schemeClr>
              </a:solidFill>
            </a:endParaRPr>
          </a:p>
          <a:p>
            <a:pPr fontAlgn="auto">
              <a:lnSpc>
                <a:spcPct val="150000"/>
              </a:lnSpc>
              <a:spcBef>
                <a:spcPts val="0"/>
              </a:spcBef>
            </a:pPr>
            <a:endParaRPr lang="en-US" sz="1830" dirty="0">
              <a:solidFill>
                <a:schemeClr val="tx1">
                  <a:lumMod val="85000"/>
                  <a:lumOff val="15000"/>
                </a:schemeClr>
              </a:solidFill>
            </a:endParaRPr>
          </a:p>
          <a:p>
            <a:pPr marL="0" indent="0" fontAlgn="auto">
              <a:lnSpc>
                <a:spcPct val="150000"/>
              </a:lnSpc>
              <a:spcBef>
                <a:spcPts val="0"/>
              </a:spcBef>
              <a:buNone/>
            </a:pPr>
            <a:r>
              <a:rPr lang="zh-CN" altLang="en-US" sz="1830" dirty="0">
                <a:solidFill>
                  <a:schemeClr val="tx1">
                    <a:lumMod val="85000"/>
                    <a:lumOff val="15000"/>
                  </a:schemeClr>
                </a:solidFill>
              </a:rPr>
              <a:t>注意：过程中的表现视同考试成绩，会影响就业老师对你的认识</a:t>
            </a:r>
            <a:endParaRPr sz="1830" dirty="0">
              <a:solidFill>
                <a:schemeClr val="tx1">
                  <a:lumMod val="85000"/>
                  <a:lumOff val="15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blinds(horizontal)">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lumMod val="85000"/>
                    <a:lumOff val="15000"/>
                  </a:schemeClr>
                </a:solidFill>
              </a:rPr>
              <a:t>答辩工作</a:t>
            </a:r>
            <a:endParaRPr lang="zh-CN" altLang="en-US" b="1" dirty="0">
              <a:solidFill>
                <a:schemeClr val="tx1">
                  <a:lumMod val="85000"/>
                  <a:lumOff val="15000"/>
                </a:schemeClr>
              </a:solidFill>
            </a:endParaRPr>
          </a:p>
        </p:txBody>
      </p:sp>
      <p:sp>
        <p:nvSpPr>
          <p:cNvPr id="7" name="内容占位符 6"/>
          <p:cNvSpPr>
            <a:spLocks noGrp="1"/>
          </p:cNvSpPr>
          <p:nvPr>
            <p:ph idx="1"/>
          </p:nvPr>
        </p:nvSpPr>
        <p:spPr>
          <a:xfrm>
            <a:off x="457200" y="1343661"/>
            <a:ext cx="7797165" cy="3028289"/>
          </a:xfrm>
        </p:spPr>
        <p:txBody>
          <a:bodyPr>
            <a:normAutofit fontScale="97500"/>
          </a:bodyPr>
          <a:lstStyle/>
          <a:p>
            <a:pPr fontAlgn="auto">
              <a:lnSpc>
                <a:spcPct val="150000"/>
              </a:lnSpc>
              <a:spcBef>
                <a:spcPts val="0"/>
              </a:spcBef>
            </a:pPr>
            <a:r>
              <a:rPr lang="zh-CN" altLang="en-US" sz="1830" dirty="0">
                <a:solidFill>
                  <a:schemeClr val="tx1">
                    <a:lumMod val="85000"/>
                    <a:lumOff val="15000"/>
                  </a:schemeClr>
                </a:solidFill>
              </a:rPr>
              <a:t>分组进行，组长介绍整体项目</a:t>
            </a:r>
            <a:endParaRPr lang="en-US" altLang="zh-CN" sz="1830" dirty="0">
              <a:solidFill>
                <a:schemeClr val="tx1">
                  <a:lumMod val="85000"/>
                  <a:lumOff val="15000"/>
                </a:schemeClr>
              </a:solidFill>
            </a:endParaRPr>
          </a:p>
          <a:p>
            <a:pPr fontAlgn="auto">
              <a:lnSpc>
                <a:spcPct val="150000"/>
              </a:lnSpc>
              <a:spcBef>
                <a:spcPts val="0"/>
              </a:spcBef>
            </a:pPr>
            <a:r>
              <a:rPr lang="zh-CN" altLang="en-US" sz="1830" dirty="0">
                <a:solidFill>
                  <a:schemeClr val="tx1">
                    <a:lumMod val="85000"/>
                    <a:lumOff val="15000"/>
                  </a:schemeClr>
                </a:solidFill>
              </a:rPr>
              <a:t>每位同学均需阐述自己的工作</a:t>
            </a:r>
            <a:endParaRPr lang="en-US" altLang="zh-CN" sz="1830" dirty="0">
              <a:solidFill>
                <a:schemeClr val="tx1">
                  <a:lumMod val="85000"/>
                  <a:lumOff val="15000"/>
                </a:schemeClr>
              </a:solidFill>
            </a:endParaRPr>
          </a:p>
          <a:p>
            <a:pPr fontAlgn="auto">
              <a:lnSpc>
                <a:spcPct val="150000"/>
              </a:lnSpc>
              <a:spcBef>
                <a:spcPts val="0"/>
              </a:spcBef>
            </a:pPr>
            <a:r>
              <a:rPr lang="zh-CN" altLang="en-US" sz="1830" dirty="0">
                <a:solidFill>
                  <a:schemeClr val="tx1">
                    <a:lumMod val="85000"/>
                    <a:lumOff val="15000"/>
                  </a:schemeClr>
                </a:solidFill>
              </a:rPr>
              <a:t>验收老师进行提问，模拟面试形式</a:t>
            </a:r>
            <a:endParaRPr lang="en-US" altLang="zh-CN" sz="1830" dirty="0">
              <a:solidFill>
                <a:schemeClr val="tx1">
                  <a:lumMod val="85000"/>
                  <a:lumOff val="15000"/>
                </a:schemeClr>
              </a:solidFill>
            </a:endParaRPr>
          </a:p>
          <a:p>
            <a:pPr marL="0" indent="0" fontAlgn="auto">
              <a:lnSpc>
                <a:spcPct val="150000"/>
              </a:lnSpc>
              <a:spcBef>
                <a:spcPts val="0"/>
              </a:spcBef>
              <a:buNone/>
            </a:pPr>
            <a:endParaRPr sz="1830" dirty="0">
              <a:solidFill>
                <a:schemeClr val="tx1">
                  <a:lumMod val="85000"/>
                  <a:lumOff val="15000"/>
                </a:schemeClr>
              </a:solidFill>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40577" y="1851670"/>
            <a:ext cx="3786721" cy="26734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4018117" y="2427734"/>
            <a:ext cx="4370308" cy="534816"/>
          </a:xfrm>
        </p:spPr>
        <p:txBody>
          <a:bodyPr/>
          <a:lstStyle/>
          <a:p>
            <a:r>
              <a:rPr lang="zh-CN" altLang="en-US" dirty="0">
                <a:solidFill>
                  <a:schemeClr val="tx1">
                    <a:lumMod val="75000"/>
                    <a:lumOff val="25000"/>
                  </a:schemeClr>
                </a:solidFill>
              </a:rPr>
              <a:t>时间安排和注意事项</a:t>
            </a:r>
            <a:endParaRPr lang="zh-CN" altLang="en-US" dirty="0">
              <a:solidFill>
                <a:schemeClr val="tx1">
                  <a:lumMod val="75000"/>
                  <a:lumOff val="25000"/>
                </a:schemeClr>
              </a:solidFill>
            </a:endParaRPr>
          </a:p>
        </p:txBody>
      </p:sp>
      <p:sp>
        <p:nvSpPr>
          <p:cNvPr id="6" name="圆角矩形 5"/>
          <p:cNvSpPr/>
          <p:nvPr/>
        </p:nvSpPr>
        <p:spPr>
          <a:xfrm>
            <a:off x="2699792" y="2139702"/>
            <a:ext cx="864096" cy="1110880"/>
          </a:xfrm>
          <a:prstGeom prst="round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7200" b="1" i="1"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en-US" altLang="zh-CN" sz="7200" b="1" i="1"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solidFill>
                  <a:schemeClr val="tx1">
                    <a:lumMod val="85000"/>
                    <a:lumOff val="15000"/>
                  </a:schemeClr>
                </a:solidFill>
              </a:rPr>
              <a:t>时间安排</a:t>
            </a:r>
            <a:endParaRPr lang="zh-CN" altLang="en-US" b="1" dirty="0">
              <a:solidFill>
                <a:schemeClr val="tx1">
                  <a:lumMod val="85000"/>
                  <a:lumOff val="15000"/>
                </a:schemeClr>
              </a:solidFill>
              <a:sym typeface="+mn-ea"/>
            </a:endParaRPr>
          </a:p>
        </p:txBody>
      </p:sp>
      <p:graphicFrame>
        <p:nvGraphicFramePr>
          <p:cNvPr id="3" name="内容占位符 2"/>
          <p:cNvGraphicFramePr>
            <a:graphicFrameLocks noGrp="1"/>
          </p:cNvGraphicFramePr>
          <p:nvPr>
            <p:ph idx="1"/>
          </p:nvPr>
        </p:nvGraphicFramePr>
        <p:xfrm>
          <a:off x="539552" y="1707654"/>
          <a:ext cx="8280920" cy="2304258"/>
        </p:xfrm>
        <a:graphic>
          <a:graphicData uri="http://schemas.openxmlformats.org/drawingml/2006/table">
            <a:tbl>
              <a:tblPr>
                <a:tableStyleId>{5C22544A-7EE6-4342-B048-85BDC9FD1C3A}</a:tableStyleId>
              </a:tblPr>
              <a:tblGrid>
                <a:gridCol w="2607181"/>
                <a:gridCol w="5673739"/>
              </a:tblGrid>
              <a:tr h="384043">
                <a:tc>
                  <a:txBody>
                    <a:bodyPr/>
                    <a:lstStyle/>
                    <a:p>
                      <a:pPr algn="l" fontAlgn="ctr"/>
                      <a:r>
                        <a:rPr lang="en-US" altLang="zh-CN" sz="1100" u="none" strike="noStrike" dirty="0">
                          <a:effectLst/>
                        </a:rPr>
                        <a:t>10</a:t>
                      </a:r>
                      <a:r>
                        <a:rPr lang="zh-CN" altLang="en-US" sz="1100" u="none" strike="noStrike" dirty="0">
                          <a:effectLst/>
                        </a:rPr>
                        <a:t>月</a:t>
                      </a:r>
                      <a:r>
                        <a:rPr lang="en-US" altLang="zh-CN" sz="1100" u="none" strike="noStrike" dirty="0">
                          <a:effectLst/>
                        </a:rPr>
                        <a:t>27</a:t>
                      </a:r>
                      <a:r>
                        <a:rPr lang="zh-CN" altLang="en-US" sz="1100" u="none" strike="noStrike" dirty="0">
                          <a:effectLst/>
                        </a:rPr>
                        <a:t>日  星期四  晚</a:t>
                      </a:r>
                      <a:r>
                        <a:rPr lang="en-US" altLang="zh-CN" sz="1100" u="none" strike="noStrike" dirty="0">
                          <a:effectLst/>
                        </a:rPr>
                        <a:t>19:10-20:50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5017" marR="5017" marT="5017" marB="0" anchor="ctr"/>
                </a:tc>
                <a:tc>
                  <a:txBody>
                    <a:bodyPr/>
                    <a:lstStyle/>
                    <a:p>
                      <a:pPr algn="l" fontAlgn="ctr"/>
                      <a:r>
                        <a:rPr lang="zh-CN" altLang="en-US" sz="1100" u="none" strike="noStrike">
                          <a:effectLst/>
                        </a:rPr>
                        <a:t>项目宣讲，项目介绍，前端界面展示，开发流程讲解</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5017" marR="5017" marT="5017" marB="0" anchor="ctr"/>
                </a:tc>
              </a:tr>
              <a:tr h="384043">
                <a:tc>
                  <a:txBody>
                    <a:bodyPr/>
                    <a:lstStyle/>
                    <a:p>
                      <a:pPr algn="l" fontAlgn="ctr"/>
                      <a:r>
                        <a:rPr lang="en-US" altLang="zh-CN" sz="1100" u="none" strike="noStrike" dirty="0">
                          <a:effectLst/>
                        </a:rPr>
                        <a:t>11</a:t>
                      </a:r>
                      <a:r>
                        <a:rPr lang="zh-CN" altLang="en-US" sz="1100" u="none" strike="noStrike" dirty="0">
                          <a:effectLst/>
                        </a:rPr>
                        <a:t>月</a:t>
                      </a:r>
                      <a:r>
                        <a:rPr lang="en-US" altLang="zh-CN" sz="1100" u="none" strike="noStrike" dirty="0">
                          <a:effectLst/>
                        </a:rPr>
                        <a:t>05</a:t>
                      </a:r>
                      <a:r>
                        <a:rPr lang="zh-CN" altLang="en-US" sz="1100" u="none" strike="noStrike" dirty="0">
                          <a:effectLst/>
                        </a:rPr>
                        <a:t>日  星期六  </a:t>
                      </a:r>
                      <a:r>
                        <a:rPr lang="en-US" altLang="zh-CN" sz="1100" u="none" strike="noStrike" dirty="0">
                          <a:effectLst/>
                        </a:rPr>
                        <a:t>9:00-17:00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5017" marR="5017" marT="5017" marB="0" anchor="ctr"/>
                </a:tc>
                <a:tc>
                  <a:txBody>
                    <a:bodyPr/>
                    <a:lstStyle/>
                    <a:p>
                      <a:pPr algn="l" fontAlgn="ctr"/>
                      <a:r>
                        <a:rPr lang="zh-CN" altLang="en-US" sz="1100" u="none" strike="noStrike">
                          <a:effectLst/>
                        </a:rPr>
                        <a:t>代码协同管理工具使用     项目结构设计，  数据库设计思路</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5017" marR="5017" marT="5017" marB="0" anchor="ctr"/>
                </a:tc>
              </a:tr>
              <a:tr h="384043">
                <a:tc>
                  <a:txBody>
                    <a:bodyPr/>
                    <a:lstStyle/>
                    <a:p>
                      <a:pPr algn="l" fontAlgn="ctr"/>
                      <a:r>
                        <a:rPr lang="en-US" altLang="zh-CN" sz="1100" u="none" strike="noStrike" dirty="0">
                          <a:effectLst/>
                        </a:rPr>
                        <a:t>11</a:t>
                      </a:r>
                      <a:r>
                        <a:rPr lang="zh-CN" altLang="en-US" sz="1100" u="none" strike="noStrike" dirty="0">
                          <a:effectLst/>
                        </a:rPr>
                        <a:t>月</a:t>
                      </a:r>
                      <a:r>
                        <a:rPr lang="en-US" altLang="zh-CN" sz="1100" u="none" strike="noStrike" dirty="0">
                          <a:effectLst/>
                        </a:rPr>
                        <a:t>09</a:t>
                      </a:r>
                      <a:r>
                        <a:rPr lang="zh-CN" altLang="en-US" sz="1100" u="none" strike="noStrike" dirty="0">
                          <a:effectLst/>
                        </a:rPr>
                        <a:t>日  星期三  晚</a:t>
                      </a:r>
                      <a:r>
                        <a:rPr lang="en-US" altLang="zh-CN" sz="1100" u="none" strike="noStrike" dirty="0">
                          <a:effectLst/>
                        </a:rPr>
                        <a:t>19:00-21:00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5017" marR="5017" marT="5017" marB="0" anchor="ctr"/>
                </a:tc>
                <a:tc>
                  <a:txBody>
                    <a:bodyPr/>
                    <a:lstStyle/>
                    <a:p>
                      <a:pPr algn="l" fontAlgn="ctr"/>
                      <a:r>
                        <a:rPr lang="zh-CN" altLang="en-US" sz="1100" u="none" strike="noStrike" dirty="0">
                          <a:effectLst/>
                        </a:rPr>
                        <a:t>用户信息处理部分思路和设计，项目开发注意事项</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5017" marR="5017" marT="5017" marB="0" anchor="ctr"/>
                </a:tc>
              </a:tr>
              <a:tr h="384043">
                <a:tc>
                  <a:txBody>
                    <a:bodyPr/>
                    <a:lstStyle/>
                    <a:p>
                      <a:pPr algn="l" fontAlgn="ctr"/>
                      <a:r>
                        <a:rPr lang="en-US" altLang="zh-CN" sz="1100" u="none" strike="noStrike">
                          <a:effectLst/>
                        </a:rPr>
                        <a:t>11</a:t>
                      </a:r>
                      <a:r>
                        <a:rPr lang="zh-CN" altLang="en-US" sz="1100" u="none" strike="noStrike">
                          <a:effectLst/>
                        </a:rPr>
                        <a:t>月</a:t>
                      </a:r>
                      <a:r>
                        <a:rPr lang="en-US" altLang="zh-CN" sz="1100" u="none" strike="noStrike">
                          <a:effectLst/>
                        </a:rPr>
                        <a:t>12</a:t>
                      </a:r>
                      <a:r>
                        <a:rPr lang="zh-CN" altLang="en-US" sz="1100" u="none" strike="noStrike">
                          <a:effectLst/>
                        </a:rPr>
                        <a:t>日  星期六  </a:t>
                      </a:r>
                      <a:r>
                        <a:rPr lang="en-US" altLang="zh-CN" sz="1100" u="none" strike="noStrike">
                          <a:effectLst/>
                        </a:rPr>
                        <a:t>9:00-17:00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5017" marR="5017" marT="5017" marB="0" anchor="ctr"/>
                </a:tc>
                <a:tc>
                  <a:txBody>
                    <a:bodyPr/>
                    <a:lstStyle/>
                    <a:p>
                      <a:pPr algn="l" fontAlgn="ctr"/>
                      <a:r>
                        <a:rPr lang="zh-CN" altLang="en-US" sz="1100" u="none" strike="noStrike" dirty="0">
                          <a:effectLst/>
                        </a:rPr>
                        <a:t>新闻发布功能，文章处理部分讲解，内部交流讨论功能，内容评论部分设计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5017" marR="5017" marT="5017" marB="0" anchor="ctr"/>
                </a:tc>
              </a:tr>
              <a:tr h="384043">
                <a:tc>
                  <a:txBody>
                    <a:bodyPr/>
                    <a:lstStyle/>
                    <a:p>
                      <a:pPr algn="l" fontAlgn="ctr"/>
                      <a:r>
                        <a:rPr lang="en-US" altLang="zh-CN" sz="1100" u="none" strike="noStrike">
                          <a:effectLst/>
                        </a:rPr>
                        <a:t>11</a:t>
                      </a:r>
                      <a:r>
                        <a:rPr lang="zh-CN" altLang="en-US" sz="1100" u="none" strike="noStrike">
                          <a:effectLst/>
                        </a:rPr>
                        <a:t>月</a:t>
                      </a:r>
                      <a:r>
                        <a:rPr lang="en-US" altLang="zh-CN" sz="1100" u="none" strike="noStrike">
                          <a:effectLst/>
                        </a:rPr>
                        <a:t>16</a:t>
                      </a:r>
                      <a:r>
                        <a:rPr lang="zh-CN" altLang="en-US" sz="1100" u="none" strike="noStrike">
                          <a:effectLst/>
                        </a:rPr>
                        <a:t>日  星期三  晚</a:t>
                      </a:r>
                      <a:r>
                        <a:rPr lang="en-US" altLang="zh-CN" sz="1100" u="none" strike="noStrike">
                          <a:effectLst/>
                        </a:rPr>
                        <a:t>19:00-21:00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5017" marR="5017" marT="5017" marB="0" anchor="ctr"/>
                </a:tc>
                <a:tc>
                  <a:txBody>
                    <a:bodyPr/>
                    <a:lstStyle/>
                    <a:p>
                      <a:pPr algn="l" fontAlgn="ctr"/>
                      <a:r>
                        <a:rPr lang="zh-CN" altLang="en-US" sz="1100" u="none" strike="noStrike" dirty="0">
                          <a:effectLst/>
                        </a:rPr>
                        <a:t>项目优化完善，项目部署，答辩说明</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5017" marR="5017" marT="5017" marB="0" anchor="ctr"/>
                </a:tc>
              </a:tr>
              <a:tr h="384043">
                <a:tc>
                  <a:txBody>
                    <a:bodyPr/>
                    <a:lstStyle/>
                    <a:p>
                      <a:pPr algn="l" fontAlgn="ctr"/>
                      <a:r>
                        <a:rPr lang="en-US" altLang="zh-CN" sz="1100" u="none" strike="noStrike">
                          <a:effectLst/>
                        </a:rPr>
                        <a:t>11</a:t>
                      </a:r>
                      <a:r>
                        <a:rPr lang="zh-CN" altLang="en-US" sz="1100" u="none" strike="noStrike">
                          <a:effectLst/>
                        </a:rPr>
                        <a:t>月</a:t>
                      </a:r>
                      <a:r>
                        <a:rPr lang="en-US" altLang="zh-CN" sz="1100" u="none" strike="noStrike">
                          <a:effectLst/>
                        </a:rPr>
                        <a:t>19</a:t>
                      </a:r>
                      <a:r>
                        <a:rPr lang="zh-CN" altLang="en-US" sz="1100" u="none" strike="noStrike">
                          <a:effectLst/>
                        </a:rPr>
                        <a:t>日  星期六  </a:t>
                      </a:r>
                      <a:r>
                        <a:rPr lang="en-US" altLang="zh-CN" sz="1100" u="none" strike="noStrike">
                          <a:effectLst/>
                        </a:rPr>
                        <a:t>9:00-12:00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5017" marR="5017" marT="5017" marB="0" anchor="ctr"/>
                </a:tc>
                <a:tc>
                  <a:txBody>
                    <a:bodyPr/>
                    <a:lstStyle/>
                    <a:p>
                      <a:pPr algn="l" fontAlgn="ctr"/>
                      <a:r>
                        <a:rPr lang="zh-CN" altLang="en-US" sz="1100" u="none" strike="noStrike" dirty="0">
                          <a:effectLst/>
                        </a:rPr>
                        <a:t>项目答辩点评指导 ： 老师待定</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5017" marR="5017" marT="5017" marB="0" anchor="ctr"/>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3923928" y="1923678"/>
            <a:ext cx="7797165" cy="3028289"/>
          </a:xfrm>
        </p:spPr>
        <p:txBody>
          <a:bodyPr>
            <a:normAutofit fontScale="97500"/>
          </a:bodyPr>
          <a:lstStyle/>
          <a:p>
            <a:pPr fontAlgn="auto">
              <a:lnSpc>
                <a:spcPct val="150000"/>
              </a:lnSpc>
              <a:spcBef>
                <a:spcPts val="0"/>
              </a:spcBef>
            </a:pPr>
            <a:r>
              <a:rPr lang="zh-CN" altLang="en-US" sz="1830" dirty="0">
                <a:solidFill>
                  <a:schemeClr val="tx1">
                    <a:lumMod val="85000"/>
                    <a:lumOff val="15000"/>
                  </a:schemeClr>
                </a:solidFill>
              </a:rPr>
              <a:t>注意团队合作中分工明确</a:t>
            </a:r>
            <a:endParaRPr lang="en-US" altLang="zh-CN" sz="1830" dirty="0">
              <a:solidFill>
                <a:schemeClr val="tx1">
                  <a:lumMod val="85000"/>
                  <a:lumOff val="15000"/>
                </a:schemeClr>
              </a:solidFill>
            </a:endParaRPr>
          </a:p>
          <a:p>
            <a:pPr fontAlgn="auto">
              <a:lnSpc>
                <a:spcPct val="150000"/>
              </a:lnSpc>
              <a:spcBef>
                <a:spcPts val="0"/>
              </a:spcBef>
            </a:pPr>
            <a:r>
              <a:rPr lang="zh-CN" altLang="en-US" sz="1830" dirty="0">
                <a:solidFill>
                  <a:schemeClr val="tx1">
                    <a:lumMod val="85000"/>
                    <a:lumOff val="15000"/>
                  </a:schemeClr>
                </a:solidFill>
              </a:rPr>
              <a:t>注意相互之间的知识分享</a:t>
            </a:r>
            <a:endParaRPr lang="en-US" altLang="zh-CN" sz="1830" dirty="0">
              <a:solidFill>
                <a:schemeClr val="tx1">
                  <a:lumMod val="85000"/>
                  <a:lumOff val="15000"/>
                </a:schemeClr>
              </a:solidFill>
            </a:endParaRPr>
          </a:p>
          <a:p>
            <a:pPr fontAlgn="auto">
              <a:lnSpc>
                <a:spcPct val="150000"/>
              </a:lnSpc>
              <a:spcBef>
                <a:spcPts val="0"/>
              </a:spcBef>
            </a:pPr>
            <a:r>
              <a:rPr lang="zh-CN" altLang="en-US" sz="1830" dirty="0">
                <a:solidFill>
                  <a:schemeClr val="tx1">
                    <a:lumMod val="85000"/>
                    <a:lumOff val="15000"/>
                  </a:schemeClr>
                </a:solidFill>
              </a:rPr>
              <a:t>注意配合中的沟通</a:t>
            </a:r>
            <a:endParaRPr lang="en-US" altLang="zh-CN" sz="1830" dirty="0">
              <a:solidFill>
                <a:schemeClr val="tx1">
                  <a:lumMod val="85000"/>
                  <a:lumOff val="15000"/>
                </a:schemeClr>
              </a:solidFill>
            </a:endParaRPr>
          </a:p>
          <a:p>
            <a:pPr fontAlgn="auto">
              <a:lnSpc>
                <a:spcPct val="150000"/>
              </a:lnSpc>
              <a:spcBef>
                <a:spcPts val="0"/>
              </a:spcBef>
            </a:pPr>
            <a:r>
              <a:rPr lang="zh-CN" altLang="en-US" sz="1830" dirty="0">
                <a:solidFill>
                  <a:schemeClr val="tx1">
                    <a:lumMod val="85000"/>
                    <a:lumOff val="15000"/>
                  </a:schemeClr>
                </a:solidFill>
              </a:rPr>
              <a:t>注意制定团队计划和个人计划按时完成任务</a:t>
            </a:r>
            <a:endParaRPr lang="en-US" altLang="zh-CN" sz="1830" dirty="0">
              <a:solidFill>
                <a:schemeClr val="tx1">
                  <a:lumMod val="85000"/>
                  <a:lumOff val="15000"/>
                </a:schemeClr>
              </a:solidFill>
            </a:endParaRPr>
          </a:p>
          <a:p>
            <a:pPr marL="0" indent="0" fontAlgn="auto">
              <a:lnSpc>
                <a:spcPct val="150000"/>
              </a:lnSpc>
              <a:spcBef>
                <a:spcPts val="0"/>
              </a:spcBef>
              <a:buNone/>
            </a:pPr>
            <a:endParaRPr sz="1830" dirty="0">
              <a:solidFill>
                <a:schemeClr val="tx1">
                  <a:lumMod val="85000"/>
                  <a:lumOff val="15000"/>
                </a:schemeClr>
              </a:solidFill>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8" y="1711946"/>
            <a:ext cx="3347864" cy="223190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linds(horizontal)">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339502"/>
            <a:ext cx="9144000" cy="45605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4018116" y="2427734"/>
            <a:ext cx="4874364" cy="534816"/>
          </a:xfrm>
        </p:spPr>
        <p:txBody>
          <a:bodyPr/>
          <a:lstStyle/>
          <a:p>
            <a:r>
              <a:rPr lang="zh-CN" altLang="en-US" dirty="0">
                <a:solidFill>
                  <a:schemeClr val="tx1">
                    <a:lumMod val="75000"/>
                    <a:lumOff val="25000"/>
                  </a:schemeClr>
                </a:solidFill>
              </a:rPr>
              <a:t>设置目的</a:t>
            </a:r>
            <a:endParaRPr lang="zh-CN" altLang="en-US" dirty="0">
              <a:solidFill>
                <a:schemeClr val="tx1">
                  <a:lumMod val="75000"/>
                  <a:lumOff val="25000"/>
                </a:schemeClr>
              </a:solidFill>
            </a:endParaRPr>
          </a:p>
        </p:txBody>
      </p:sp>
      <p:sp>
        <p:nvSpPr>
          <p:cNvPr id="6" name="圆角矩形 5"/>
          <p:cNvSpPr/>
          <p:nvPr/>
        </p:nvSpPr>
        <p:spPr>
          <a:xfrm>
            <a:off x="2699792" y="2139702"/>
            <a:ext cx="864096" cy="1110880"/>
          </a:xfrm>
          <a:prstGeom prst="round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7200" b="1" i="1"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sz="7200" b="1" i="1"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565" y="844134"/>
            <a:ext cx="8075240" cy="597713"/>
          </a:xfrm>
        </p:spPr>
        <p:txBody>
          <a:bodyPr/>
          <a:lstStyle/>
          <a:p>
            <a:r>
              <a:rPr lang="zh-CN" altLang="en-US" b="1" dirty="0">
                <a:solidFill>
                  <a:schemeClr val="tx1">
                    <a:lumMod val="85000"/>
                    <a:lumOff val="15000"/>
                  </a:schemeClr>
                </a:solidFill>
              </a:rPr>
              <a:t>培养独立思考能力</a:t>
            </a:r>
            <a:endParaRPr lang="zh-CN" altLang="en-US" b="1" dirty="0">
              <a:solidFill>
                <a:schemeClr val="tx1">
                  <a:lumMod val="85000"/>
                  <a:lumOff val="15000"/>
                </a:schemeClr>
              </a:solidFill>
            </a:endParaRPr>
          </a:p>
        </p:txBody>
      </p:sp>
      <p:sp>
        <p:nvSpPr>
          <p:cNvPr id="7" name="内容占位符 6"/>
          <p:cNvSpPr>
            <a:spLocks noGrp="1"/>
          </p:cNvSpPr>
          <p:nvPr>
            <p:ph idx="1"/>
          </p:nvPr>
        </p:nvSpPr>
        <p:spPr>
          <a:xfrm>
            <a:off x="457200" y="1440814"/>
            <a:ext cx="8325485" cy="3147160"/>
          </a:xfrm>
        </p:spPr>
        <p:txBody>
          <a:bodyPr>
            <a:normAutofit/>
          </a:bodyPr>
          <a:lstStyle/>
          <a:p>
            <a:pPr fontAlgn="auto">
              <a:lnSpc>
                <a:spcPct val="150000"/>
              </a:lnSpc>
              <a:spcBef>
                <a:spcPts val="0"/>
              </a:spcBef>
            </a:pPr>
            <a:r>
              <a:rPr lang="zh-CN" altLang="en-US" sz="2000" dirty="0"/>
              <a:t>技术要学习，能力也要锻炼</a:t>
            </a:r>
            <a:endParaRPr lang="en-US" altLang="zh-CN" sz="2000" dirty="0"/>
          </a:p>
          <a:p>
            <a:pPr>
              <a:lnSpc>
                <a:spcPct val="150000"/>
              </a:lnSpc>
              <a:spcBef>
                <a:spcPts val="0"/>
              </a:spcBef>
            </a:pPr>
            <a:r>
              <a:rPr lang="zh-CN" altLang="en-US" sz="2000" dirty="0"/>
              <a:t>思路源于真实的解决问题的过程</a:t>
            </a:r>
            <a:endParaRPr lang="en-US" altLang="zh-CN" sz="2000" dirty="0"/>
          </a:p>
          <a:p>
            <a:pPr>
              <a:lnSpc>
                <a:spcPct val="150000"/>
              </a:lnSpc>
              <a:spcBef>
                <a:spcPts val="0"/>
              </a:spcBef>
            </a:pPr>
            <a:r>
              <a:rPr lang="zh-CN" altLang="en-US" sz="2000" dirty="0"/>
              <a:t>建立自己思考问题处理问题的能力</a:t>
            </a:r>
            <a:endParaRPr lang="en-US" altLang="zh-CN" sz="2000" dirty="0"/>
          </a:p>
          <a:p>
            <a:pPr>
              <a:lnSpc>
                <a:spcPct val="150000"/>
              </a:lnSpc>
              <a:spcBef>
                <a:spcPts val="0"/>
              </a:spcBef>
            </a:pPr>
            <a:endParaRPr lang="en-US" altLang="zh-CN" sz="2000" dirty="0"/>
          </a:p>
          <a:p>
            <a:pPr>
              <a:lnSpc>
                <a:spcPct val="150000"/>
              </a:lnSpc>
              <a:spcBef>
                <a:spcPts val="0"/>
              </a:spcBef>
            </a:pPr>
            <a:endParaRPr lang="en-US" altLang="zh-CN" sz="2000" dirty="0"/>
          </a:p>
          <a:p>
            <a:pPr fontAlgn="auto">
              <a:lnSpc>
                <a:spcPct val="150000"/>
              </a:lnSpc>
              <a:spcBef>
                <a:spcPts val="0"/>
              </a:spcBef>
            </a:pPr>
            <a:endParaRPr lang="en-US" altLang="zh-CN" sz="2000" dirty="0"/>
          </a:p>
          <a:p>
            <a:pPr fontAlgn="auto">
              <a:lnSpc>
                <a:spcPct val="150000"/>
              </a:lnSpc>
              <a:spcBef>
                <a:spcPts val="0"/>
              </a:spcBef>
            </a:pPr>
            <a:endParaRPr lang="zh-CN" sz="2000" dirty="0">
              <a:solidFill>
                <a:schemeClr val="tx1">
                  <a:lumMod val="85000"/>
                  <a:lumOff val="15000"/>
                </a:schemeClr>
              </a:solidFill>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36096" y="1729035"/>
            <a:ext cx="2792921" cy="25717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565" y="844134"/>
            <a:ext cx="8075240" cy="597713"/>
          </a:xfrm>
        </p:spPr>
        <p:txBody>
          <a:bodyPr/>
          <a:lstStyle/>
          <a:p>
            <a:r>
              <a:rPr lang="zh-CN" altLang="en-US" b="1" dirty="0">
                <a:solidFill>
                  <a:schemeClr val="tx1">
                    <a:lumMod val="85000"/>
                    <a:lumOff val="15000"/>
                  </a:schemeClr>
                </a:solidFill>
              </a:rPr>
              <a:t>认知项目开发流程</a:t>
            </a:r>
            <a:endParaRPr lang="zh-CN" altLang="en-US" b="1" dirty="0">
              <a:solidFill>
                <a:schemeClr val="tx1">
                  <a:lumMod val="85000"/>
                  <a:lumOff val="15000"/>
                </a:schemeClr>
              </a:solidFill>
            </a:endParaRPr>
          </a:p>
        </p:txBody>
      </p:sp>
      <p:sp>
        <p:nvSpPr>
          <p:cNvPr id="7" name="内容占位符 6"/>
          <p:cNvSpPr>
            <a:spLocks noGrp="1"/>
          </p:cNvSpPr>
          <p:nvPr>
            <p:ph idx="1"/>
          </p:nvPr>
        </p:nvSpPr>
        <p:spPr>
          <a:xfrm>
            <a:off x="457201" y="1440814"/>
            <a:ext cx="4618856" cy="2858552"/>
          </a:xfrm>
        </p:spPr>
        <p:txBody>
          <a:bodyPr>
            <a:normAutofit/>
          </a:bodyPr>
          <a:lstStyle/>
          <a:p>
            <a:pPr fontAlgn="auto">
              <a:lnSpc>
                <a:spcPct val="150000"/>
              </a:lnSpc>
              <a:spcBef>
                <a:spcPts val="0"/>
              </a:spcBef>
            </a:pPr>
            <a:r>
              <a:rPr lang="zh-CN" altLang="en-US" sz="2000" dirty="0"/>
              <a:t>面试过程中开发流程问题经常暴露一些“小白”</a:t>
            </a:r>
            <a:endParaRPr lang="en-US" altLang="zh-CN" sz="2000" dirty="0"/>
          </a:p>
          <a:p>
            <a:pPr>
              <a:lnSpc>
                <a:spcPct val="150000"/>
              </a:lnSpc>
              <a:spcBef>
                <a:spcPts val="0"/>
              </a:spcBef>
            </a:pPr>
            <a:r>
              <a:rPr lang="zh-CN" altLang="en-US" sz="2000" dirty="0"/>
              <a:t>具有一个工作者应有的开发观念</a:t>
            </a:r>
            <a:endParaRPr lang="en-US" altLang="zh-CN" sz="2000" dirty="0"/>
          </a:p>
          <a:p>
            <a:pPr>
              <a:lnSpc>
                <a:spcPct val="150000"/>
              </a:lnSpc>
              <a:spcBef>
                <a:spcPts val="0"/>
              </a:spcBef>
            </a:pPr>
            <a:r>
              <a:rPr lang="zh-CN" altLang="en-US" sz="2000" dirty="0"/>
              <a:t>对真实的开发工作有更好的认知</a:t>
            </a:r>
            <a:endParaRPr lang="en-US" altLang="zh-CN" sz="2000" dirty="0"/>
          </a:p>
          <a:p>
            <a:pPr marL="0" indent="0">
              <a:lnSpc>
                <a:spcPct val="150000"/>
              </a:lnSpc>
              <a:spcBef>
                <a:spcPts val="0"/>
              </a:spcBef>
              <a:buNone/>
            </a:pPr>
            <a:endParaRPr lang="en-US" altLang="zh-CN" sz="2000" dirty="0"/>
          </a:p>
          <a:p>
            <a:pPr>
              <a:lnSpc>
                <a:spcPct val="150000"/>
              </a:lnSpc>
              <a:spcBef>
                <a:spcPts val="0"/>
              </a:spcBef>
            </a:pPr>
            <a:endParaRPr lang="en-US" altLang="zh-CN" sz="2000" dirty="0"/>
          </a:p>
          <a:p>
            <a:pPr>
              <a:lnSpc>
                <a:spcPct val="150000"/>
              </a:lnSpc>
              <a:spcBef>
                <a:spcPts val="0"/>
              </a:spcBef>
            </a:pPr>
            <a:endParaRPr lang="en-US" altLang="zh-CN" sz="2000" dirty="0"/>
          </a:p>
          <a:p>
            <a:pPr fontAlgn="auto">
              <a:lnSpc>
                <a:spcPct val="150000"/>
              </a:lnSpc>
              <a:spcBef>
                <a:spcPts val="0"/>
              </a:spcBef>
            </a:pPr>
            <a:endParaRPr lang="en-US" altLang="zh-CN" sz="2000" dirty="0"/>
          </a:p>
          <a:p>
            <a:pPr fontAlgn="auto">
              <a:lnSpc>
                <a:spcPct val="150000"/>
              </a:lnSpc>
              <a:spcBef>
                <a:spcPts val="0"/>
              </a:spcBef>
            </a:pPr>
            <a:endParaRPr lang="zh-CN" sz="2000" dirty="0">
              <a:solidFill>
                <a:schemeClr val="tx1">
                  <a:lumMod val="85000"/>
                  <a:lumOff val="15000"/>
                </a:schemeClr>
              </a:solidFill>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92080" y="2139702"/>
            <a:ext cx="3168352" cy="2439631"/>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565" y="844134"/>
            <a:ext cx="8075240" cy="597713"/>
          </a:xfrm>
        </p:spPr>
        <p:txBody>
          <a:bodyPr/>
          <a:lstStyle/>
          <a:p>
            <a:r>
              <a:rPr lang="zh-CN" altLang="en-US" b="1" dirty="0">
                <a:solidFill>
                  <a:schemeClr val="tx1">
                    <a:lumMod val="85000"/>
                    <a:lumOff val="15000"/>
                  </a:schemeClr>
                </a:solidFill>
              </a:rPr>
              <a:t>培养团队协作</a:t>
            </a:r>
            <a:endParaRPr lang="zh-CN" altLang="en-US" b="1" dirty="0">
              <a:solidFill>
                <a:schemeClr val="tx1">
                  <a:lumMod val="85000"/>
                  <a:lumOff val="15000"/>
                </a:schemeClr>
              </a:solidFill>
            </a:endParaRPr>
          </a:p>
        </p:txBody>
      </p:sp>
      <p:sp>
        <p:nvSpPr>
          <p:cNvPr id="7" name="内容占位符 6"/>
          <p:cNvSpPr>
            <a:spLocks noGrp="1"/>
          </p:cNvSpPr>
          <p:nvPr>
            <p:ph idx="1"/>
          </p:nvPr>
        </p:nvSpPr>
        <p:spPr>
          <a:xfrm>
            <a:off x="457200" y="1440814"/>
            <a:ext cx="8325485" cy="3147160"/>
          </a:xfrm>
        </p:spPr>
        <p:txBody>
          <a:bodyPr>
            <a:normAutofit/>
          </a:bodyPr>
          <a:lstStyle/>
          <a:p>
            <a:pPr fontAlgn="auto">
              <a:lnSpc>
                <a:spcPct val="150000"/>
              </a:lnSpc>
              <a:spcBef>
                <a:spcPts val="0"/>
              </a:spcBef>
            </a:pPr>
            <a:r>
              <a:rPr lang="zh-CN" altLang="en-US" sz="2000" dirty="0"/>
              <a:t>真实的开发几乎不会有一个人的项目</a:t>
            </a:r>
            <a:endParaRPr lang="en-US" altLang="zh-CN" sz="2000" dirty="0"/>
          </a:p>
          <a:p>
            <a:pPr>
              <a:lnSpc>
                <a:spcPct val="150000"/>
              </a:lnSpc>
              <a:spcBef>
                <a:spcPts val="0"/>
              </a:spcBef>
            </a:pPr>
            <a:r>
              <a:rPr lang="zh-CN" altLang="en-US" sz="2000" dirty="0"/>
              <a:t>分工与合作是一个程序要需要掌握的基本技能</a:t>
            </a:r>
            <a:endParaRPr lang="en-US" altLang="zh-CN" sz="2000" dirty="0"/>
          </a:p>
          <a:p>
            <a:pPr>
              <a:lnSpc>
                <a:spcPct val="150000"/>
              </a:lnSpc>
              <a:spcBef>
                <a:spcPts val="0"/>
              </a:spcBef>
            </a:pPr>
            <a:r>
              <a:rPr lang="zh-CN" altLang="en-US" sz="2000" dirty="0"/>
              <a:t>锻炼组织能力和沟通配合</a:t>
            </a:r>
            <a:endParaRPr lang="en-US" altLang="zh-CN" sz="2000" dirty="0"/>
          </a:p>
          <a:p>
            <a:pPr>
              <a:lnSpc>
                <a:spcPct val="150000"/>
              </a:lnSpc>
              <a:spcBef>
                <a:spcPts val="0"/>
              </a:spcBef>
            </a:pPr>
            <a:r>
              <a:rPr lang="zh-CN" altLang="en-US" sz="2000" dirty="0"/>
              <a:t>只有积极的人才不会被淘汰，不要做等待者</a:t>
            </a:r>
            <a:endParaRPr lang="en-US" altLang="zh-CN" sz="2000" dirty="0"/>
          </a:p>
          <a:p>
            <a:pPr>
              <a:lnSpc>
                <a:spcPct val="150000"/>
              </a:lnSpc>
              <a:spcBef>
                <a:spcPts val="0"/>
              </a:spcBef>
            </a:pPr>
            <a:r>
              <a:rPr lang="zh-CN" altLang="en-US" sz="2000" dirty="0"/>
              <a:t>你要提出想法，不是单纯的寻求别人替你完成</a:t>
            </a:r>
            <a:endParaRPr lang="en-US" altLang="zh-CN" sz="2000" dirty="0"/>
          </a:p>
          <a:p>
            <a:pPr>
              <a:lnSpc>
                <a:spcPct val="150000"/>
              </a:lnSpc>
              <a:spcBef>
                <a:spcPts val="0"/>
              </a:spcBef>
            </a:pPr>
            <a:endParaRPr lang="en-US" altLang="zh-CN" sz="2000" dirty="0"/>
          </a:p>
          <a:p>
            <a:pPr>
              <a:lnSpc>
                <a:spcPct val="150000"/>
              </a:lnSpc>
              <a:spcBef>
                <a:spcPts val="0"/>
              </a:spcBef>
            </a:pPr>
            <a:endParaRPr lang="en-US" altLang="zh-CN" sz="2000" dirty="0"/>
          </a:p>
          <a:p>
            <a:pPr fontAlgn="auto">
              <a:lnSpc>
                <a:spcPct val="150000"/>
              </a:lnSpc>
              <a:spcBef>
                <a:spcPts val="0"/>
              </a:spcBef>
            </a:pPr>
            <a:endParaRPr lang="en-US" altLang="zh-CN" sz="2000" dirty="0"/>
          </a:p>
          <a:p>
            <a:pPr fontAlgn="auto">
              <a:lnSpc>
                <a:spcPct val="150000"/>
              </a:lnSpc>
              <a:spcBef>
                <a:spcPts val="0"/>
              </a:spcBef>
            </a:pPr>
            <a:endParaRPr lang="zh-CN" sz="2000" dirty="0">
              <a:solidFill>
                <a:schemeClr val="tx1">
                  <a:lumMod val="85000"/>
                  <a:lumOff val="15000"/>
                </a:schemeClr>
              </a:solidFill>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24027" y="2059264"/>
            <a:ext cx="2757837" cy="207885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565" y="844134"/>
            <a:ext cx="8075240" cy="597713"/>
          </a:xfrm>
        </p:spPr>
        <p:txBody>
          <a:bodyPr/>
          <a:lstStyle/>
          <a:p>
            <a:r>
              <a:rPr lang="zh-CN" altLang="en-US" b="1" dirty="0">
                <a:solidFill>
                  <a:schemeClr val="tx1">
                    <a:lumMod val="85000"/>
                    <a:lumOff val="15000"/>
                  </a:schemeClr>
                </a:solidFill>
              </a:rPr>
              <a:t>培养独立学习解决问题能力</a:t>
            </a:r>
            <a:endParaRPr lang="zh-CN" altLang="en-US" b="1" dirty="0">
              <a:solidFill>
                <a:schemeClr val="tx1">
                  <a:lumMod val="85000"/>
                  <a:lumOff val="15000"/>
                </a:schemeClr>
              </a:solidFill>
            </a:endParaRPr>
          </a:p>
        </p:txBody>
      </p:sp>
      <p:sp>
        <p:nvSpPr>
          <p:cNvPr id="7" name="内容占位符 6"/>
          <p:cNvSpPr>
            <a:spLocks noGrp="1"/>
          </p:cNvSpPr>
          <p:nvPr>
            <p:ph idx="1"/>
          </p:nvPr>
        </p:nvSpPr>
        <p:spPr>
          <a:xfrm>
            <a:off x="457201" y="1440814"/>
            <a:ext cx="5194920" cy="3219168"/>
          </a:xfrm>
        </p:spPr>
        <p:txBody>
          <a:bodyPr>
            <a:normAutofit/>
          </a:bodyPr>
          <a:lstStyle/>
          <a:p>
            <a:pPr fontAlgn="auto">
              <a:lnSpc>
                <a:spcPct val="150000"/>
              </a:lnSpc>
              <a:spcBef>
                <a:spcPts val="0"/>
              </a:spcBef>
            </a:pPr>
            <a:r>
              <a:rPr lang="en-US" altLang="zh-CN" sz="2000" dirty="0"/>
              <a:t>IT</a:t>
            </a:r>
            <a:r>
              <a:rPr lang="zh-CN" altLang="en-US" sz="2000" dirty="0"/>
              <a:t>本身是一个学习的行业</a:t>
            </a:r>
            <a:endParaRPr lang="en-US" altLang="zh-CN" sz="2000" dirty="0"/>
          </a:p>
          <a:p>
            <a:pPr>
              <a:lnSpc>
                <a:spcPct val="150000"/>
              </a:lnSpc>
              <a:spcBef>
                <a:spcPts val="0"/>
              </a:spcBef>
            </a:pPr>
            <a:r>
              <a:rPr lang="zh-CN" altLang="en-US" sz="2000" dirty="0"/>
              <a:t>学习新知，解决问题的过程痛苦但充满成长</a:t>
            </a:r>
            <a:endParaRPr lang="en-US" altLang="zh-CN" sz="2000" dirty="0"/>
          </a:p>
          <a:p>
            <a:pPr>
              <a:lnSpc>
                <a:spcPct val="150000"/>
              </a:lnSpc>
              <a:spcBef>
                <a:spcPts val="0"/>
              </a:spcBef>
            </a:pPr>
            <a:r>
              <a:rPr lang="zh-CN" altLang="en-US" sz="2000" dirty="0"/>
              <a:t>你能自己看异常么，能独自分析错误么，能找到改进方法么</a:t>
            </a:r>
            <a:endParaRPr lang="en-US" altLang="zh-CN" sz="2000" dirty="0"/>
          </a:p>
          <a:p>
            <a:pPr marL="0" indent="0">
              <a:lnSpc>
                <a:spcPct val="150000"/>
              </a:lnSpc>
              <a:spcBef>
                <a:spcPts val="0"/>
              </a:spcBef>
              <a:buNone/>
            </a:pPr>
            <a:endParaRPr lang="en-US" altLang="zh-CN" sz="2000" dirty="0"/>
          </a:p>
          <a:p>
            <a:pPr>
              <a:lnSpc>
                <a:spcPct val="150000"/>
              </a:lnSpc>
              <a:spcBef>
                <a:spcPts val="0"/>
              </a:spcBef>
            </a:pPr>
            <a:endParaRPr lang="en-US" altLang="zh-CN" sz="2000" dirty="0"/>
          </a:p>
          <a:p>
            <a:pPr>
              <a:lnSpc>
                <a:spcPct val="150000"/>
              </a:lnSpc>
              <a:spcBef>
                <a:spcPts val="0"/>
              </a:spcBef>
            </a:pPr>
            <a:endParaRPr lang="en-US" altLang="zh-CN" sz="2000" dirty="0"/>
          </a:p>
          <a:p>
            <a:pPr fontAlgn="auto">
              <a:lnSpc>
                <a:spcPct val="150000"/>
              </a:lnSpc>
              <a:spcBef>
                <a:spcPts val="0"/>
              </a:spcBef>
            </a:pPr>
            <a:endParaRPr lang="en-US" altLang="zh-CN" sz="2000" dirty="0"/>
          </a:p>
          <a:p>
            <a:pPr fontAlgn="auto">
              <a:lnSpc>
                <a:spcPct val="150000"/>
              </a:lnSpc>
              <a:spcBef>
                <a:spcPts val="0"/>
              </a:spcBef>
            </a:pPr>
            <a:endParaRPr lang="zh-CN" sz="2000" dirty="0">
              <a:solidFill>
                <a:schemeClr val="tx1">
                  <a:lumMod val="85000"/>
                  <a:lumOff val="15000"/>
                </a:schemeClr>
              </a:solidFill>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07152" y="2499742"/>
            <a:ext cx="3306265" cy="201622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565" y="844134"/>
            <a:ext cx="8075240" cy="597713"/>
          </a:xfrm>
        </p:spPr>
        <p:txBody>
          <a:bodyPr/>
          <a:lstStyle/>
          <a:p>
            <a:r>
              <a:rPr lang="zh-CN" altLang="en-US" b="1" dirty="0">
                <a:solidFill>
                  <a:schemeClr val="tx1">
                    <a:lumMod val="85000"/>
                    <a:lumOff val="15000"/>
                  </a:schemeClr>
                </a:solidFill>
              </a:rPr>
              <a:t>课堂知识巩固与扩展</a:t>
            </a:r>
            <a:endParaRPr lang="zh-CN" altLang="en-US" b="1" dirty="0">
              <a:solidFill>
                <a:schemeClr val="tx1">
                  <a:lumMod val="85000"/>
                  <a:lumOff val="15000"/>
                </a:schemeClr>
              </a:solidFill>
            </a:endParaRPr>
          </a:p>
        </p:txBody>
      </p:sp>
      <p:sp>
        <p:nvSpPr>
          <p:cNvPr id="7" name="内容占位符 6"/>
          <p:cNvSpPr>
            <a:spLocks noGrp="1"/>
          </p:cNvSpPr>
          <p:nvPr>
            <p:ph idx="1"/>
          </p:nvPr>
        </p:nvSpPr>
        <p:spPr>
          <a:xfrm>
            <a:off x="457200" y="1440814"/>
            <a:ext cx="8325485" cy="3147160"/>
          </a:xfrm>
        </p:spPr>
        <p:txBody>
          <a:bodyPr>
            <a:normAutofit/>
          </a:bodyPr>
          <a:lstStyle/>
          <a:p>
            <a:pPr fontAlgn="auto">
              <a:lnSpc>
                <a:spcPct val="150000"/>
              </a:lnSpc>
              <a:spcBef>
                <a:spcPts val="0"/>
              </a:spcBef>
            </a:pPr>
            <a:r>
              <a:rPr lang="zh-CN" altLang="en-US" sz="2000" dirty="0"/>
              <a:t>总有课堂涉及不到的部分</a:t>
            </a:r>
            <a:endParaRPr lang="en-US" altLang="zh-CN" sz="2000" dirty="0"/>
          </a:p>
          <a:p>
            <a:pPr>
              <a:lnSpc>
                <a:spcPct val="150000"/>
              </a:lnSpc>
              <a:spcBef>
                <a:spcPts val="0"/>
              </a:spcBef>
            </a:pPr>
            <a:r>
              <a:rPr lang="zh-CN" altLang="en-US" sz="2000" dirty="0"/>
              <a:t>总有比单纯听课更多的认知</a:t>
            </a:r>
            <a:endParaRPr lang="en-US" altLang="zh-CN" sz="2000" dirty="0"/>
          </a:p>
          <a:p>
            <a:pPr marL="0" indent="0">
              <a:lnSpc>
                <a:spcPct val="150000"/>
              </a:lnSpc>
              <a:spcBef>
                <a:spcPts val="0"/>
              </a:spcBef>
              <a:buNone/>
            </a:pPr>
            <a:endParaRPr lang="en-US" altLang="zh-CN" sz="2000" dirty="0"/>
          </a:p>
          <a:p>
            <a:pPr>
              <a:lnSpc>
                <a:spcPct val="150000"/>
              </a:lnSpc>
              <a:spcBef>
                <a:spcPts val="0"/>
              </a:spcBef>
            </a:pPr>
            <a:endParaRPr lang="en-US" altLang="zh-CN" sz="2000" dirty="0"/>
          </a:p>
          <a:p>
            <a:pPr>
              <a:lnSpc>
                <a:spcPct val="150000"/>
              </a:lnSpc>
              <a:spcBef>
                <a:spcPts val="0"/>
              </a:spcBef>
            </a:pPr>
            <a:endParaRPr lang="en-US" altLang="zh-CN" sz="2000" dirty="0"/>
          </a:p>
          <a:p>
            <a:pPr fontAlgn="auto">
              <a:lnSpc>
                <a:spcPct val="150000"/>
              </a:lnSpc>
              <a:spcBef>
                <a:spcPts val="0"/>
              </a:spcBef>
            </a:pPr>
            <a:endParaRPr lang="en-US" altLang="zh-CN" sz="2000" dirty="0"/>
          </a:p>
          <a:p>
            <a:pPr fontAlgn="auto">
              <a:lnSpc>
                <a:spcPct val="150000"/>
              </a:lnSpc>
              <a:spcBef>
                <a:spcPts val="0"/>
              </a:spcBef>
            </a:pPr>
            <a:endParaRPr lang="zh-CN" sz="2000" dirty="0">
              <a:solidFill>
                <a:schemeClr val="tx1">
                  <a:lumMod val="85000"/>
                  <a:lumOff val="15000"/>
                </a:schemeClr>
              </a:solidFill>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51920" y="2089499"/>
            <a:ext cx="4183360" cy="235314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565" y="844134"/>
            <a:ext cx="8075240" cy="597713"/>
          </a:xfrm>
        </p:spPr>
        <p:txBody>
          <a:bodyPr/>
          <a:lstStyle/>
          <a:p>
            <a:r>
              <a:rPr lang="zh-CN" altLang="en-US" b="1" dirty="0">
                <a:solidFill>
                  <a:schemeClr val="tx1">
                    <a:lumMod val="85000"/>
                    <a:lumOff val="15000"/>
                  </a:schemeClr>
                </a:solidFill>
              </a:rPr>
              <a:t>培养面试表达能力</a:t>
            </a:r>
            <a:endParaRPr lang="zh-CN" altLang="en-US" b="1" dirty="0">
              <a:solidFill>
                <a:schemeClr val="tx1">
                  <a:lumMod val="85000"/>
                  <a:lumOff val="15000"/>
                </a:schemeClr>
              </a:solidFill>
            </a:endParaRPr>
          </a:p>
        </p:txBody>
      </p:sp>
      <p:sp>
        <p:nvSpPr>
          <p:cNvPr id="7" name="内容占位符 6"/>
          <p:cNvSpPr>
            <a:spLocks noGrp="1"/>
          </p:cNvSpPr>
          <p:nvPr>
            <p:ph idx="1"/>
          </p:nvPr>
        </p:nvSpPr>
        <p:spPr>
          <a:xfrm>
            <a:off x="457200" y="1440814"/>
            <a:ext cx="8325485" cy="3147160"/>
          </a:xfrm>
        </p:spPr>
        <p:txBody>
          <a:bodyPr>
            <a:normAutofit/>
          </a:bodyPr>
          <a:lstStyle/>
          <a:p>
            <a:pPr fontAlgn="auto">
              <a:lnSpc>
                <a:spcPct val="150000"/>
              </a:lnSpc>
              <a:spcBef>
                <a:spcPts val="0"/>
              </a:spcBef>
            </a:pPr>
            <a:r>
              <a:rPr lang="zh-CN" altLang="en-US" sz="2000" dirty="0"/>
              <a:t>能写也要能说</a:t>
            </a:r>
            <a:endParaRPr lang="en-US" altLang="zh-CN" sz="2000" dirty="0"/>
          </a:p>
          <a:p>
            <a:pPr>
              <a:lnSpc>
                <a:spcPct val="150000"/>
              </a:lnSpc>
              <a:spcBef>
                <a:spcPts val="0"/>
              </a:spcBef>
            </a:pPr>
            <a:r>
              <a:rPr lang="zh-CN" altLang="en-US" sz="2000" dirty="0"/>
              <a:t>程序员也需要表达</a:t>
            </a:r>
            <a:endParaRPr lang="en-US" altLang="zh-CN" sz="2000" dirty="0"/>
          </a:p>
          <a:p>
            <a:pPr>
              <a:lnSpc>
                <a:spcPct val="150000"/>
              </a:lnSpc>
              <a:spcBef>
                <a:spcPts val="0"/>
              </a:spcBef>
            </a:pPr>
            <a:r>
              <a:rPr lang="zh-CN" altLang="en-US" sz="2000" dirty="0"/>
              <a:t>秀出你的团队担当</a:t>
            </a:r>
            <a:endParaRPr lang="en-US" altLang="zh-CN" sz="2000" dirty="0"/>
          </a:p>
          <a:p>
            <a:pPr>
              <a:lnSpc>
                <a:spcPct val="150000"/>
              </a:lnSpc>
              <a:spcBef>
                <a:spcPts val="0"/>
              </a:spcBef>
            </a:pPr>
            <a:endParaRPr lang="en-US" altLang="zh-CN" sz="2000" dirty="0"/>
          </a:p>
          <a:p>
            <a:pPr fontAlgn="auto">
              <a:lnSpc>
                <a:spcPct val="150000"/>
              </a:lnSpc>
              <a:spcBef>
                <a:spcPts val="0"/>
              </a:spcBef>
            </a:pPr>
            <a:endParaRPr lang="en-US" altLang="zh-CN" sz="2000" dirty="0"/>
          </a:p>
          <a:p>
            <a:pPr fontAlgn="auto">
              <a:lnSpc>
                <a:spcPct val="150000"/>
              </a:lnSpc>
              <a:spcBef>
                <a:spcPts val="0"/>
              </a:spcBef>
            </a:pPr>
            <a:endParaRPr lang="zh-CN" sz="2000" dirty="0">
              <a:solidFill>
                <a:schemeClr val="tx1">
                  <a:lumMod val="85000"/>
                  <a:lumOff val="15000"/>
                </a:schemeClr>
              </a:solidFill>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39952" y="2208977"/>
            <a:ext cx="3312368" cy="209038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tags/tag1.xml><?xml version="1.0" encoding="utf-8"?>
<p:tagLst xmlns:p="http://schemas.openxmlformats.org/presentationml/2006/main">
  <p:tag name="KSO_WM_DOC_GUID" val="{9070cb8d-d44e-4014-9ff5-c116456273ff}"/>
  <p:tag name="KSO_WPP_MARK_KEY" val="fb65a37e-766c-4c5a-8139-6a0f2f7ee1e1"/>
  <p:tag name="COMMONDATA" val="eyJoZGlkIjoiYTU5NDBmODEzMDk0OGQ3ZjdiMDE3NDE4MDQxNmQ3MD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1587</Words>
  <Application>WPS 演示</Application>
  <PresentationFormat>全屏显示(16:9)</PresentationFormat>
  <Paragraphs>211</Paragraphs>
  <Slides>29</Slides>
  <Notes>14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Arial</vt:lpstr>
      <vt:lpstr>宋体</vt:lpstr>
      <vt:lpstr>Wingdings</vt:lpstr>
      <vt:lpstr>微软雅黑</vt:lpstr>
      <vt:lpstr>Arial Unicode MS</vt:lpstr>
      <vt:lpstr>Calibri</vt:lpstr>
      <vt:lpstr>等线</vt:lpstr>
      <vt:lpstr>Office 主题</vt:lpstr>
      <vt:lpstr>中期项目</vt:lpstr>
      <vt:lpstr>PowerPoint 演示文稿</vt:lpstr>
      <vt:lpstr>设置目的</vt:lpstr>
      <vt:lpstr>培养独立思考能力</vt:lpstr>
      <vt:lpstr>认知项目开发流程</vt:lpstr>
      <vt:lpstr>培养团队协作</vt:lpstr>
      <vt:lpstr>培养独立学习解决问题能力</vt:lpstr>
      <vt:lpstr>课堂知识巩固与扩展</vt:lpstr>
      <vt:lpstr>培养面试表达能力</vt:lpstr>
      <vt:lpstr>项目介绍</vt:lpstr>
      <vt:lpstr>人工智能学院工作内网</vt:lpstr>
      <vt:lpstr>人工智能学院工作内网</vt:lpstr>
      <vt:lpstr>人工智能学院工作内网</vt:lpstr>
      <vt:lpstr>人工智能学院工作内网</vt:lpstr>
      <vt:lpstr>人工智能学院工作内网</vt:lpstr>
      <vt:lpstr>人工智能学院工作内网</vt:lpstr>
      <vt:lpstr>人工智能学院工作内网</vt:lpstr>
      <vt:lpstr>技术需求</vt:lpstr>
      <vt:lpstr>开发环境</vt:lpstr>
      <vt:lpstr>准备工作</vt:lpstr>
      <vt:lpstr>组织形式</vt:lpstr>
      <vt:lpstr>学员</vt:lpstr>
      <vt:lpstr>项目经理老师</vt:lpstr>
      <vt:lpstr>讲师</vt:lpstr>
      <vt:lpstr>答辩工作</vt:lpstr>
      <vt:lpstr>时间安排和注意事项</vt:lpstr>
      <vt:lpstr>时间安排</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网络运维大时代</dc:title>
  <dc:creator>tsengyia</dc:creator>
  <cp:lastModifiedBy>BJTT</cp:lastModifiedBy>
  <cp:revision>2717</cp:revision>
  <dcterms:created xsi:type="dcterms:W3CDTF">2019-02-26T06:18:00Z</dcterms:created>
  <dcterms:modified xsi:type="dcterms:W3CDTF">2022-10-27T12:22:58Z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ICV">
    <vt:lpwstr>35058A2CE03F43ECAD204ADDE0010193</vt:lpwstr>
  </property>
</Properties>
</file>